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261" r:id="rId3"/>
    <p:sldId id="1626" r:id="rId4"/>
    <p:sldId id="1631" r:id="rId5"/>
    <p:sldId id="1632" r:id="rId6"/>
    <p:sldId id="1646" r:id="rId7"/>
    <p:sldId id="1633" r:id="rId8"/>
    <p:sldId id="262" r:id="rId9"/>
    <p:sldId id="264" r:id="rId10"/>
    <p:sldId id="1648" r:id="rId11"/>
    <p:sldId id="1093" r:id="rId12"/>
    <p:sldId id="1634" r:id="rId13"/>
    <p:sldId id="279" r:id="rId14"/>
    <p:sldId id="1643" r:id="rId15"/>
    <p:sldId id="1636" r:id="rId16"/>
    <p:sldId id="280" r:id="rId17"/>
    <p:sldId id="1638" r:id="rId18"/>
    <p:sldId id="1645" r:id="rId19"/>
    <p:sldId id="1650" r:id="rId20"/>
    <p:sldId id="288" r:id="rId21"/>
    <p:sldId id="1625" r:id="rId22"/>
    <p:sldId id="1641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7" autoAdjust="0"/>
    <p:restoredTop sz="94694"/>
  </p:normalViewPr>
  <p:slideViewPr>
    <p:cSldViewPr snapToGrid="0">
      <p:cViewPr varScale="1">
        <p:scale>
          <a:sx n="68" d="100"/>
          <a:sy n="68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helmuendemann\Documents\Auswertungen%20IDA\Palm%20Importe%20D%20und%20E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helmuendemann\Documents\Auswertungen%20IDA\Palm%20Importe%20D%20und%20E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helmuendemann\Documents\Auswertungen%20IDA\Palm%20Importe%20D%20und%20EU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b="1" dirty="0"/>
              <a:t>Total Palm </a:t>
            </a:r>
            <a:r>
              <a:rPr lang="de-DE" sz="1800" b="1" dirty="0" err="1"/>
              <a:t>oil</a:t>
            </a:r>
            <a:r>
              <a:rPr lang="de-DE" sz="1800" b="1" dirty="0"/>
              <a:t> </a:t>
            </a:r>
            <a:r>
              <a:rPr lang="de-DE" sz="1800" b="1" dirty="0" err="1"/>
              <a:t>imports</a:t>
            </a:r>
            <a:r>
              <a:rPr lang="de-DE" sz="1800" b="1" dirty="0"/>
              <a:t> Germany</a:t>
            </a:r>
          </a:p>
          <a:p>
            <a:pPr>
              <a:defRPr sz="1800" b="1"/>
            </a:pPr>
            <a:r>
              <a:rPr lang="de-DE" sz="1800" b="1" dirty="0"/>
              <a:t>(in</a:t>
            </a:r>
            <a:r>
              <a:rPr lang="de-DE" sz="1800" b="1" baseline="0" dirty="0"/>
              <a:t> </a:t>
            </a:r>
            <a:r>
              <a:rPr lang="de-DE" sz="1800" b="1" baseline="0" dirty="0" err="1"/>
              <a:t>thousand</a:t>
            </a:r>
            <a:r>
              <a:rPr lang="de-DE" sz="1800" b="1" baseline="0" dirty="0"/>
              <a:t> </a:t>
            </a:r>
            <a:r>
              <a:rPr lang="de-DE" sz="1800" b="1" baseline="0" dirty="0" err="1"/>
              <a:t>tons</a:t>
            </a:r>
            <a:r>
              <a:rPr lang="de-DE" sz="1800" b="1" baseline="0" dirty="0"/>
              <a:t>)*</a:t>
            </a:r>
            <a:endParaRPr lang="de-DE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2016</c:v>
                </c:pt>
                <c:pt idx="4">
                  <c:v>2017</c:v>
                </c:pt>
                <c:pt idx="5">
                  <c:v>2018 (est.)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796</c:v>
                </c:pt>
                <c:pt idx="1">
                  <c:v>1164</c:v>
                </c:pt>
                <c:pt idx="2">
                  <c:v>1235</c:v>
                </c:pt>
                <c:pt idx="3">
                  <c:v>1381</c:v>
                </c:pt>
                <c:pt idx="4">
                  <c:v>692</c:v>
                </c:pt>
                <c:pt idx="5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9F-6242-A56D-67345DDD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2925136"/>
        <c:axId val="582068288"/>
      </c:barChart>
      <c:catAx>
        <c:axId val="58292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82068288"/>
        <c:crosses val="autoZero"/>
        <c:auto val="1"/>
        <c:lblAlgn val="ctr"/>
        <c:lblOffset val="100"/>
        <c:noMultiLvlLbl val="0"/>
      </c:catAx>
      <c:valAx>
        <c:axId val="58206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8292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b="1" dirty="0"/>
              <a:t>EU Imports </a:t>
            </a:r>
            <a:r>
              <a:rPr lang="de-DE" sz="1800" b="1" dirty="0" err="1"/>
              <a:t>of</a:t>
            </a:r>
            <a:r>
              <a:rPr lang="de-DE" sz="1800" b="1" dirty="0"/>
              <a:t> Palm </a:t>
            </a:r>
            <a:r>
              <a:rPr lang="de-DE" sz="1800" b="1" dirty="0" err="1"/>
              <a:t>Oil</a:t>
            </a:r>
            <a:endParaRPr lang="de-DE" sz="1800" b="1" dirty="0"/>
          </a:p>
          <a:p>
            <a:pPr>
              <a:defRPr sz="1800" b="1"/>
            </a:pPr>
            <a:r>
              <a:rPr lang="de-DE" sz="1800" b="1" dirty="0"/>
              <a:t>(in </a:t>
            </a:r>
            <a:r>
              <a:rPr lang="de-DE" sz="1800" b="1" dirty="0" err="1"/>
              <a:t>thousand</a:t>
            </a:r>
            <a:r>
              <a:rPr lang="de-DE" sz="1800" b="1" dirty="0"/>
              <a:t> </a:t>
            </a:r>
            <a:r>
              <a:rPr lang="de-DE" sz="1800" b="1" dirty="0" err="1"/>
              <a:t>tons</a:t>
            </a:r>
            <a:r>
              <a:rPr lang="de-DE" sz="1800" b="1" dirty="0"/>
              <a:t>)*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Tabelle1!$A$25:$A$30</c:f>
              <c:strCache>
                <c:ptCount val="6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2016</c:v>
                </c:pt>
                <c:pt idx="4">
                  <c:v>2017</c:v>
                </c:pt>
                <c:pt idx="5">
                  <c:v>2019 (est.)</c:v>
                </c:pt>
              </c:strCache>
            </c:strRef>
          </c:cat>
          <c:val>
            <c:numRef>
              <c:f>Tabelle1!$B$25:$B$30</c:f>
              <c:numCache>
                <c:formatCode>General</c:formatCode>
                <c:ptCount val="6"/>
                <c:pt idx="0">
                  <c:v>4031</c:v>
                </c:pt>
                <c:pt idx="1">
                  <c:v>5509</c:v>
                </c:pt>
                <c:pt idx="2">
                  <c:v>6812</c:v>
                </c:pt>
                <c:pt idx="3">
                  <c:v>7219</c:v>
                </c:pt>
                <c:pt idx="4">
                  <c:v>7057</c:v>
                </c:pt>
                <c:pt idx="5">
                  <c:v>6950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1-874D-87E4-BB27EBABB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6861408"/>
        <c:axId val="2006863040"/>
      </c:barChart>
      <c:catAx>
        <c:axId val="20068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006863040"/>
        <c:crosses val="autoZero"/>
        <c:auto val="1"/>
        <c:lblAlgn val="ctr"/>
        <c:lblOffset val="100"/>
        <c:noMultiLvlLbl val="0"/>
      </c:catAx>
      <c:valAx>
        <c:axId val="200686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00686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b="1" dirty="0"/>
              <a:t>Global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palm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oil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production</a:t>
            </a:r>
            <a:endParaRPr lang="de-DE" sz="1600" b="1" baseline="0" dirty="0"/>
          </a:p>
          <a:p>
            <a:pPr>
              <a:defRPr/>
            </a:pPr>
            <a:r>
              <a:rPr lang="de-DE" sz="1600" b="1" baseline="0" dirty="0"/>
              <a:t>(in </a:t>
            </a:r>
            <a:r>
              <a:rPr lang="de-DE" sz="1600" b="1" baseline="0" dirty="0" err="1"/>
              <a:t>thousand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tons</a:t>
            </a:r>
            <a:r>
              <a:rPr lang="de-DE" sz="1600" b="1" baseline="0" dirty="0"/>
              <a:t>)*</a:t>
            </a:r>
            <a:endParaRPr lang="de-DE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58.901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B2-E347-8A22-DA9DDBEF5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Tabelle1!$A$41:$A$44</c:f>
              <c:strCache>
                <c:ptCount val="4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</c:strCache>
            </c:strRef>
          </c:cat>
          <c:val>
            <c:numRef>
              <c:f>Tabelle1!$B$41:$B$44</c:f>
              <c:numCache>
                <c:formatCode>#,##0</c:formatCode>
                <c:ptCount val="4"/>
                <c:pt idx="0">
                  <c:v>58901</c:v>
                </c:pt>
                <c:pt idx="1">
                  <c:v>65267</c:v>
                </c:pt>
                <c:pt idx="2">
                  <c:v>70610</c:v>
                </c:pt>
                <c:pt idx="3">
                  <c:v>74080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B2-E347-8A22-DA9DDBEF5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3039"/>
        <c:axId val="66637071"/>
      </c:barChart>
      <c:catAx>
        <c:axId val="6661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6637071"/>
        <c:crosses val="autoZero"/>
        <c:auto val="1"/>
        <c:lblAlgn val="ctr"/>
        <c:lblOffset val="100"/>
        <c:noMultiLvlLbl val="0"/>
      </c:catAx>
      <c:valAx>
        <c:axId val="6663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6613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b="1" i="0" baseline="0" dirty="0" err="1">
                <a:effectLst/>
              </a:rPr>
              <a:t>Indonesia</a:t>
            </a:r>
            <a:r>
              <a:rPr lang="de-DE" sz="1600" b="1" i="0" baseline="0" dirty="0">
                <a:effectLst/>
              </a:rPr>
              <a:t> </a:t>
            </a:r>
            <a:r>
              <a:rPr lang="de-DE" sz="1600" b="1" i="0" baseline="0" dirty="0" err="1">
                <a:effectLst/>
              </a:rPr>
              <a:t>harvested</a:t>
            </a:r>
            <a:r>
              <a:rPr lang="de-DE" sz="1600" b="1" i="0" baseline="0" dirty="0">
                <a:effectLst/>
              </a:rPr>
              <a:t> </a:t>
            </a:r>
            <a:r>
              <a:rPr lang="de-DE" sz="1600" b="1" i="0" baseline="0" dirty="0" err="1">
                <a:effectLst/>
              </a:rPr>
              <a:t>area</a:t>
            </a:r>
            <a:r>
              <a:rPr lang="de-DE" sz="1600" b="1" i="0" baseline="0" dirty="0">
                <a:effectLst/>
              </a:rPr>
              <a:t> </a:t>
            </a:r>
            <a:r>
              <a:rPr lang="de-DE" sz="1600" b="1" i="0" baseline="0" dirty="0" err="1">
                <a:effectLst/>
              </a:rPr>
              <a:t>palm</a:t>
            </a:r>
            <a:endParaRPr lang="de-DE" sz="1600" dirty="0">
              <a:effectLst/>
            </a:endParaRPr>
          </a:p>
          <a:p>
            <a:pPr>
              <a:defRPr/>
            </a:pPr>
            <a:r>
              <a:rPr lang="de-DE" sz="1600" b="1" i="0" baseline="0" dirty="0">
                <a:effectLst/>
              </a:rPr>
              <a:t>(in </a:t>
            </a:r>
            <a:r>
              <a:rPr lang="de-DE" sz="1600" b="1" i="0" baseline="0" dirty="0" err="1">
                <a:effectLst/>
              </a:rPr>
              <a:t>milion</a:t>
            </a:r>
            <a:r>
              <a:rPr lang="de-DE" sz="1600" b="1" i="0" baseline="0" dirty="0">
                <a:effectLst/>
              </a:rPr>
              <a:t> </a:t>
            </a:r>
            <a:r>
              <a:rPr lang="de-DE" sz="1600" b="1" i="0" baseline="0" dirty="0" err="1">
                <a:effectLst/>
              </a:rPr>
              <a:t>hectare</a:t>
            </a:r>
            <a:r>
              <a:rPr lang="de-DE" sz="1600" b="1" i="0" baseline="0" dirty="0">
                <a:effectLst/>
              </a:rPr>
              <a:t>)*</a:t>
            </a:r>
            <a:endParaRPr lang="de-DE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Tabelle1!$A$68:$A$74</c:f>
              <c:strCache>
                <c:ptCount val="7"/>
                <c:pt idx="0">
                  <c:v>2008/09</c:v>
                </c:pt>
                <c:pt idx="1">
                  <c:v>2010/11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2018/19</c:v>
                </c:pt>
              </c:strCache>
            </c:strRef>
          </c:cat>
          <c:val>
            <c:numRef>
              <c:f>Tabelle1!$B$68:$B$74</c:f>
              <c:numCache>
                <c:formatCode>General</c:formatCode>
                <c:ptCount val="7"/>
                <c:pt idx="0">
                  <c:v>6</c:v>
                </c:pt>
                <c:pt idx="1">
                  <c:v>7.3</c:v>
                </c:pt>
                <c:pt idx="2">
                  <c:v>8.4</c:v>
                </c:pt>
                <c:pt idx="3">
                  <c:v>9</c:v>
                </c:pt>
                <c:pt idx="4">
                  <c:v>9.5</c:v>
                </c:pt>
                <c:pt idx="5">
                  <c:v>10.199999999999999</c:v>
                </c:pt>
                <c:pt idx="6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63-8948-9746-B43455C10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6898655"/>
        <c:axId val="888420895"/>
      </c:barChart>
      <c:catAx>
        <c:axId val="82689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888420895"/>
        <c:crosses val="autoZero"/>
        <c:auto val="1"/>
        <c:lblAlgn val="ctr"/>
        <c:lblOffset val="100"/>
        <c:noMultiLvlLbl val="0"/>
      </c:catAx>
      <c:valAx>
        <c:axId val="88842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82689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07C65-9A9B-0247-9C87-596E53F6C116}" type="datetimeFigureOut">
              <a:rPr lang="de-DE" smtClean="0"/>
              <a:t>25.09.2019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8A6F4-CCCE-0E4D-8B6F-0B3A203F702C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94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96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658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91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6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9C10-F054-BD40-B8E8-CF1B6AF14F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60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64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35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927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96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82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59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8A6F4-CCCE-0E4D-8B6F-0B3A203F702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30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94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27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3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13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31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68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09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82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66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64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53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52E9C-41A1-409B-9045-8D948877CCCA}" type="datetimeFigureOut">
              <a:rPr lang="es-ES" smtClean="0"/>
              <a:t>25/09/2019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FAF8-BCFE-471C-A4D3-064ED7F228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89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tiff"/><Relationship Id="rId26" Type="http://schemas.openxmlformats.org/officeDocument/2006/relationships/image" Target="../media/image46.png"/><Relationship Id="rId3" Type="http://schemas.openxmlformats.org/officeDocument/2006/relationships/image" Target="../media/image24.emf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5" Type="http://schemas.openxmlformats.org/officeDocument/2006/relationships/image" Target="../media/image25.emf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6.emf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jpeg"/><Relationship Id="rId7" Type="http://schemas.openxmlformats.org/officeDocument/2006/relationships/image" Target="../media/image71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-lex.europa.eu/legal-content/EN/TXT/PDF/?uri=CELEX:32019R0807&amp;from=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iscc-system.org/trainings-events/training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chmitz@iscc-system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hyperlink" Target="http://www.iscc-system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in.fas.usda.gov/Recent%20GAIN%20Publications/Oilseeds%20and%20Products%20Annual_Jakarta_Indonesia_3-15-2018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jpeg"/><Relationship Id="rId12" Type="http://schemas.openxmlformats.org/officeDocument/2006/relationships/image" Target="../media/image2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97642" y="2325521"/>
            <a:ext cx="6489032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s-ES" sz="4400" b="1" dirty="0">
                <a:solidFill>
                  <a:prstClr val="black"/>
                </a:solidFill>
              </a:rPr>
              <a:t>La certificación ISCC como respuesta a los desafíos de mercado del sector del aceite de palma</a:t>
            </a:r>
            <a:endParaRPr lang="es-E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09548" y="5377835"/>
            <a:ext cx="3477126" cy="408488"/>
          </a:xfrm>
        </p:spPr>
        <p:txBody>
          <a:bodyPr>
            <a:normAutofit fontScale="92500"/>
          </a:bodyPr>
          <a:lstStyle/>
          <a:p>
            <a:pPr algn="l"/>
            <a:r>
              <a:rPr lang="es-ES" b="1" dirty="0"/>
              <a:t>Speaker: </a:t>
            </a:r>
            <a:r>
              <a:rPr lang="es-GT" dirty="0"/>
              <a:t>Dr. Norbert Schmitz</a:t>
            </a:r>
            <a:endParaRPr lang="es-ES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8209548" y="5269832"/>
            <a:ext cx="3457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19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04" y="563907"/>
            <a:ext cx="10426393" cy="1325563"/>
          </a:xfrm>
        </p:spPr>
        <p:txBody>
          <a:bodyPr>
            <a:noAutofit/>
          </a:bodyPr>
          <a:lstStyle/>
          <a:p>
            <a:r>
              <a:rPr lang="es-GT" sz="3600" b="1" dirty="0"/>
              <a:t>ISCC is recognized by different Governments, important voluntary initiatives of brand owners and individual companies </a:t>
            </a:r>
            <a:endParaRPr lang="es-GT" sz="3600" b="1" u="sng" dirty="0"/>
          </a:p>
        </p:txBody>
      </p:sp>
      <p:pic>
        <p:nvPicPr>
          <p:cNvPr id="3" name="Bild 5" descr="icon-big-feed.pdf">
            <a:extLst>
              <a:ext uri="{FF2B5EF4-FFF2-40B4-BE49-F238E27FC236}">
                <a16:creationId xmlns:a16="http://schemas.microsoft.com/office/drawing/2014/main" id="{27617458-224D-4A49-825A-8E58310A2A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690" y="1815079"/>
            <a:ext cx="610506" cy="610506"/>
          </a:xfrm>
          <a:prstGeom prst="rect">
            <a:avLst/>
          </a:prstGeom>
        </p:spPr>
      </p:pic>
      <p:pic>
        <p:nvPicPr>
          <p:cNvPr id="4" name="Bild 4" descr="icon-big-food.pdf">
            <a:extLst>
              <a:ext uri="{FF2B5EF4-FFF2-40B4-BE49-F238E27FC236}">
                <a16:creationId xmlns:a16="http://schemas.microsoft.com/office/drawing/2014/main" id="{2FAD8EE4-BFFC-914C-B522-C2E9634E9A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140" y="1892609"/>
            <a:ext cx="429861" cy="429861"/>
          </a:xfrm>
          <a:prstGeom prst="rect">
            <a:avLst/>
          </a:prstGeom>
        </p:spPr>
      </p:pic>
      <p:pic>
        <p:nvPicPr>
          <p:cNvPr id="5" name="Bild 3" descr="icon-big-bio-products.pdf">
            <a:extLst>
              <a:ext uri="{FF2B5EF4-FFF2-40B4-BE49-F238E27FC236}">
                <a16:creationId xmlns:a16="http://schemas.microsoft.com/office/drawing/2014/main" id="{1B286DCC-7903-A34A-8C59-31F25BCC21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476" y="1887542"/>
            <a:ext cx="420624" cy="420624"/>
          </a:xfrm>
          <a:prstGeom prst="rect">
            <a:avLst/>
          </a:prstGeom>
        </p:spPr>
      </p:pic>
      <p:pic>
        <p:nvPicPr>
          <p:cNvPr id="6" name="Bild 6" descr="icon-big-energy.pdf">
            <a:extLst>
              <a:ext uri="{FF2B5EF4-FFF2-40B4-BE49-F238E27FC236}">
                <a16:creationId xmlns:a16="http://schemas.microsoft.com/office/drawing/2014/main" id="{1DC7A876-C131-5640-9076-BCC13D1287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2" y="1913198"/>
            <a:ext cx="414268" cy="41426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968D7F5-16BC-8E4C-A1A8-101509410966}"/>
              </a:ext>
            </a:extLst>
          </p:cNvPr>
          <p:cNvSpPr txBox="1">
            <a:spLocks/>
          </p:cNvSpPr>
          <p:nvPr/>
        </p:nvSpPr>
        <p:spPr>
          <a:xfrm>
            <a:off x="794244" y="1893683"/>
            <a:ext cx="2022109" cy="42062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accent1"/>
                </a:solidFill>
              </a:rPr>
              <a:t>Energy</a:t>
            </a:r>
          </a:p>
        </p:txBody>
      </p:sp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E4E34608-FB22-9146-8308-DA5FB8A9A288}"/>
              </a:ext>
            </a:extLst>
          </p:cNvPr>
          <p:cNvCxnSpPr>
            <a:cxnSpLocks/>
          </p:cNvCxnSpPr>
          <p:nvPr/>
        </p:nvCxnSpPr>
        <p:spPr>
          <a:xfrm>
            <a:off x="523128" y="2311258"/>
            <a:ext cx="2476104" cy="304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A578B0B-8F5E-204D-AD72-84AE555D976E}"/>
              </a:ext>
            </a:extLst>
          </p:cNvPr>
          <p:cNvSpPr txBox="1">
            <a:spLocks/>
          </p:cNvSpPr>
          <p:nvPr/>
        </p:nvSpPr>
        <p:spPr>
          <a:xfrm>
            <a:off x="3604100" y="1893683"/>
            <a:ext cx="2346040" cy="42062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accent1"/>
                </a:solidFill>
              </a:rPr>
              <a:t>Industrial Applications</a:t>
            </a:r>
          </a:p>
        </p:txBody>
      </p: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88CE13D7-9D1A-EC40-893B-3FC623E4CE07}"/>
              </a:ext>
            </a:extLst>
          </p:cNvPr>
          <p:cNvCxnSpPr>
            <a:cxnSpLocks/>
          </p:cNvCxnSpPr>
          <p:nvPr/>
        </p:nvCxnSpPr>
        <p:spPr>
          <a:xfrm>
            <a:off x="3272424" y="2311258"/>
            <a:ext cx="2476104" cy="304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0C93A6A-C7EB-1E44-AEB2-9EBC89B200EC}"/>
              </a:ext>
            </a:extLst>
          </p:cNvPr>
          <p:cNvSpPr txBox="1">
            <a:spLocks/>
          </p:cNvSpPr>
          <p:nvPr/>
        </p:nvSpPr>
        <p:spPr>
          <a:xfrm>
            <a:off x="6347758" y="1890634"/>
            <a:ext cx="1967187" cy="42062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accent1"/>
                </a:solidFill>
              </a:rPr>
              <a:t>Food</a:t>
            </a:r>
          </a:p>
        </p:txBody>
      </p: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7A98B4AA-344E-0844-8391-33D718CDC783}"/>
              </a:ext>
            </a:extLst>
          </p:cNvPr>
          <p:cNvCxnSpPr>
            <a:cxnSpLocks/>
          </p:cNvCxnSpPr>
          <p:nvPr/>
        </p:nvCxnSpPr>
        <p:spPr>
          <a:xfrm>
            <a:off x="6021720" y="2308209"/>
            <a:ext cx="2476104" cy="304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01C36AF-511D-CA42-86A0-CF59673B69DC}"/>
              </a:ext>
            </a:extLst>
          </p:cNvPr>
          <p:cNvSpPr txBox="1">
            <a:spLocks/>
          </p:cNvSpPr>
          <p:nvPr/>
        </p:nvSpPr>
        <p:spPr>
          <a:xfrm>
            <a:off x="9174875" y="1890634"/>
            <a:ext cx="1889366" cy="42062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accent1"/>
                </a:solidFill>
              </a:rPr>
              <a:t>Feed</a:t>
            </a:r>
          </a:p>
        </p:txBody>
      </p: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7D509B5E-CE04-4840-9E65-21FBBED92C18}"/>
              </a:ext>
            </a:extLst>
          </p:cNvPr>
          <p:cNvCxnSpPr>
            <a:cxnSpLocks/>
          </p:cNvCxnSpPr>
          <p:nvPr/>
        </p:nvCxnSpPr>
        <p:spPr>
          <a:xfrm>
            <a:off x="8771016" y="2308209"/>
            <a:ext cx="2476104" cy="304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8">
            <a:extLst>
              <a:ext uri="{FF2B5EF4-FFF2-40B4-BE49-F238E27FC236}">
                <a16:creationId xmlns:a16="http://schemas.microsoft.com/office/drawing/2014/main" id="{B14ED2B1-1A22-DE4E-AC20-61D7AB2185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8" y="2594586"/>
            <a:ext cx="713350" cy="478025"/>
          </a:xfrm>
          <a:prstGeom prst="rect">
            <a:avLst/>
          </a:prstGeom>
        </p:spPr>
      </p:pic>
      <p:sp>
        <p:nvSpPr>
          <p:cNvPr id="16" name="Textfeld 5">
            <a:extLst>
              <a:ext uri="{FF2B5EF4-FFF2-40B4-BE49-F238E27FC236}">
                <a16:creationId xmlns:a16="http://schemas.microsoft.com/office/drawing/2014/main" id="{172091F5-B39C-7840-9BF9-F66D0D67E851}"/>
              </a:ext>
            </a:extLst>
          </p:cNvPr>
          <p:cNvSpPr txBox="1"/>
          <p:nvPr/>
        </p:nvSpPr>
        <p:spPr>
          <a:xfrm>
            <a:off x="1150683" y="2503408"/>
            <a:ext cx="2022109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Renewable Energy Directive (RED) and Fuel Quality Directive (FQD) of the European Union</a:t>
            </a:r>
          </a:p>
        </p:txBody>
      </p:sp>
      <p:pic>
        <p:nvPicPr>
          <p:cNvPr id="17" name="Picture 51">
            <a:extLst>
              <a:ext uri="{FF2B5EF4-FFF2-40B4-BE49-F238E27FC236}">
                <a16:creationId xmlns:a16="http://schemas.microsoft.com/office/drawing/2014/main" id="{D4B04FAE-E785-5A41-AC58-A0499AC4C0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06" y="3608694"/>
            <a:ext cx="728079" cy="50574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8" name="Textfeld 5">
            <a:extLst>
              <a:ext uri="{FF2B5EF4-FFF2-40B4-BE49-F238E27FC236}">
                <a16:creationId xmlns:a16="http://schemas.microsoft.com/office/drawing/2014/main" id="{D3113722-3413-A443-AAFE-DA40A0B2D816}"/>
              </a:ext>
            </a:extLst>
          </p:cNvPr>
          <p:cNvSpPr txBox="1"/>
          <p:nvPr/>
        </p:nvSpPr>
        <p:spPr>
          <a:xfrm>
            <a:off x="1118911" y="3657485"/>
            <a:ext cx="207424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Sustainability requirements biofuels</a:t>
            </a:r>
          </a:p>
        </p:txBody>
      </p:sp>
      <p:pic>
        <p:nvPicPr>
          <p:cNvPr id="19" name="Graphic 54">
            <a:extLst>
              <a:ext uri="{FF2B5EF4-FFF2-40B4-BE49-F238E27FC236}">
                <a16:creationId xmlns:a16="http://schemas.microsoft.com/office/drawing/2014/main" id="{1B351ADE-86B2-4943-B778-4552224EB8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908" y="4325380"/>
            <a:ext cx="743765" cy="440199"/>
          </a:xfrm>
          <a:prstGeom prst="rect">
            <a:avLst/>
          </a:prstGeom>
        </p:spPr>
      </p:pic>
      <p:sp>
        <p:nvSpPr>
          <p:cNvPr id="20" name="Textfeld 5">
            <a:extLst>
              <a:ext uri="{FF2B5EF4-FFF2-40B4-BE49-F238E27FC236}">
                <a16:creationId xmlns:a16="http://schemas.microsoft.com/office/drawing/2014/main" id="{FA15F77F-11E0-6540-8250-ECC35F48AB25}"/>
              </a:ext>
            </a:extLst>
          </p:cNvPr>
          <p:cNvSpPr txBox="1"/>
          <p:nvPr/>
        </p:nvSpPr>
        <p:spPr>
          <a:xfrm>
            <a:off x="1133270" y="4202232"/>
            <a:ext cx="217557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Liquid Fuel Supply Regulation of Queensland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6ECF580B-688E-0C4D-AC12-3BD47E22AE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485" y="2594586"/>
            <a:ext cx="535905" cy="522619"/>
          </a:xfrm>
          <a:prstGeom prst="rect">
            <a:avLst/>
          </a:prstGeom>
        </p:spPr>
      </p:pic>
      <p:sp>
        <p:nvSpPr>
          <p:cNvPr id="22" name="Textfeld 5">
            <a:extLst>
              <a:ext uri="{FF2B5EF4-FFF2-40B4-BE49-F238E27FC236}">
                <a16:creationId xmlns:a16="http://schemas.microsoft.com/office/drawing/2014/main" id="{369368A6-E80F-0042-806C-62FFDACE5620}"/>
              </a:ext>
            </a:extLst>
          </p:cNvPr>
          <p:cNvSpPr txBox="1"/>
          <p:nvPr/>
        </p:nvSpPr>
        <p:spPr>
          <a:xfrm>
            <a:off x="3783040" y="2637939"/>
            <a:ext cx="198959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Der Blaue Engel</a:t>
            </a:r>
            <a:endParaRPr lang="en-GB" sz="1400" kern="0" dirty="0">
              <a:cs typeface="Arial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FAE00AE-0D43-744E-8099-7C04CEF165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49" y="3288923"/>
            <a:ext cx="561352" cy="529761"/>
          </a:xfrm>
          <a:prstGeom prst="rect">
            <a:avLst/>
          </a:prstGeom>
        </p:spPr>
      </p:pic>
      <p:sp>
        <p:nvSpPr>
          <p:cNvPr id="24" name="Textfeld 5">
            <a:extLst>
              <a:ext uri="{FF2B5EF4-FFF2-40B4-BE49-F238E27FC236}">
                <a16:creationId xmlns:a16="http://schemas.microsoft.com/office/drawing/2014/main" id="{54901DE6-DF96-2A45-BC0C-C6E487A59264}"/>
              </a:ext>
            </a:extLst>
          </p:cNvPr>
          <p:cNvSpPr txBox="1"/>
          <p:nvPr/>
        </p:nvSpPr>
        <p:spPr>
          <a:xfrm>
            <a:off x="3783040" y="3214339"/>
            <a:ext cx="198959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Textile Exchange’s “2025 Sustainable Cotton Challenge”</a:t>
            </a:r>
            <a:endParaRPr lang="en-GB" sz="1400" kern="0" dirty="0">
              <a:cs typeface="Arial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7F8B2BF4-ADED-0F45-9A41-0A1689CA88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993" y="2524613"/>
            <a:ext cx="602600" cy="602600"/>
          </a:xfrm>
          <a:prstGeom prst="rect">
            <a:avLst/>
          </a:prstGeom>
        </p:spPr>
      </p:pic>
      <p:sp>
        <p:nvSpPr>
          <p:cNvPr id="26" name="Textfeld 5">
            <a:extLst>
              <a:ext uri="{FF2B5EF4-FFF2-40B4-BE49-F238E27FC236}">
                <a16:creationId xmlns:a16="http://schemas.microsoft.com/office/drawing/2014/main" id="{F2C362D8-1A9D-7046-AAAA-A939B7B3E359}"/>
              </a:ext>
            </a:extLst>
          </p:cNvPr>
          <p:cNvSpPr txBox="1"/>
          <p:nvPr/>
        </p:nvSpPr>
        <p:spPr>
          <a:xfrm>
            <a:off x="6546751" y="2471604"/>
            <a:ext cx="216841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Sustainable Agriculture Initiative (SAI) Platform</a:t>
            </a:r>
            <a:endParaRPr lang="en-GB" sz="1400" kern="0" dirty="0">
              <a:cs typeface="Arial"/>
            </a:endParaRP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C2594F46-3E38-B241-93F3-F17F6B5D36B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425" y="3520036"/>
            <a:ext cx="638122" cy="207225"/>
          </a:xfrm>
          <a:prstGeom prst="rect">
            <a:avLst/>
          </a:prstGeom>
        </p:spPr>
      </p:pic>
      <p:sp>
        <p:nvSpPr>
          <p:cNvPr id="28" name="Textfeld 5">
            <a:extLst>
              <a:ext uri="{FF2B5EF4-FFF2-40B4-BE49-F238E27FC236}">
                <a16:creationId xmlns:a16="http://schemas.microsoft.com/office/drawing/2014/main" id="{748977BD-5E66-AB4D-8C3A-559CAD0F8530}"/>
              </a:ext>
            </a:extLst>
          </p:cNvPr>
          <p:cNvSpPr txBox="1"/>
          <p:nvPr/>
        </p:nvSpPr>
        <p:spPr>
          <a:xfrm>
            <a:off x="9200190" y="3411073"/>
            <a:ext cx="226278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Soy Network Switzerland</a:t>
            </a: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99CA969A-404E-DF4A-BFE3-B25952F945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336" y="2521434"/>
            <a:ext cx="515224" cy="637811"/>
          </a:xfrm>
          <a:prstGeom prst="rect">
            <a:avLst/>
          </a:prstGeom>
        </p:spPr>
      </p:pic>
      <p:sp>
        <p:nvSpPr>
          <p:cNvPr id="30" name="Textfeld 5">
            <a:extLst>
              <a:ext uri="{FF2B5EF4-FFF2-40B4-BE49-F238E27FC236}">
                <a16:creationId xmlns:a16="http://schemas.microsoft.com/office/drawing/2014/main" id="{E5A8FF43-A09E-3446-8213-C71556D66AB1}"/>
              </a:ext>
            </a:extLst>
          </p:cNvPr>
          <p:cNvSpPr txBox="1"/>
          <p:nvPr/>
        </p:nvSpPr>
        <p:spPr>
          <a:xfrm>
            <a:off x="9174875" y="2503408"/>
            <a:ext cx="216841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dirty="0"/>
              <a:t>ISCC in line with FEFAC Soy Sourcing Guidelines</a:t>
            </a:r>
            <a:endParaRPr lang="en-GB" sz="1400" kern="0" dirty="0">
              <a:cs typeface="Arial"/>
            </a:endParaRPr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A7BCB043-5E96-0C41-95D6-4A054F1EA7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288" y="4134439"/>
            <a:ext cx="638122" cy="337227"/>
          </a:xfrm>
          <a:prstGeom prst="rect">
            <a:avLst/>
          </a:prstGeom>
        </p:spPr>
      </p:pic>
      <p:sp>
        <p:nvSpPr>
          <p:cNvPr id="32" name="Textfeld 5">
            <a:extLst>
              <a:ext uri="{FF2B5EF4-FFF2-40B4-BE49-F238E27FC236}">
                <a16:creationId xmlns:a16="http://schemas.microsoft.com/office/drawing/2014/main" id="{3E564320-D4B7-004B-8C3D-BD9F3AA358F0}"/>
              </a:ext>
            </a:extLst>
          </p:cNvPr>
          <p:cNvSpPr txBox="1"/>
          <p:nvPr/>
        </p:nvSpPr>
        <p:spPr>
          <a:xfrm>
            <a:off x="9200190" y="4028589"/>
            <a:ext cx="216841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dirty="0"/>
              <a:t>Soy sourcing supply chains of Mars </a:t>
            </a:r>
            <a:r>
              <a:rPr lang="en-GB" sz="1400" dirty="0" err="1"/>
              <a:t>petcare</a:t>
            </a:r>
            <a:r>
              <a:rPr lang="en-GB" sz="1400" dirty="0"/>
              <a:t> </a:t>
            </a:r>
            <a:endParaRPr lang="en-GB" sz="1400" kern="0" dirty="0">
              <a:cs typeface="Arial"/>
            </a:endParaRPr>
          </a:p>
        </p:txBody>
      </p:sp>
      <p:pic>
        <p:nvPicPr>
          <p:cNvPr id="33" name="Bild 11">
            <a:extLst>
              <a:ext uri="{FF2B5EF4-FFF2-40B4-BE49-F238E27FC236}">
                <a16:creationId xmlns:a16="http://schemas.microsoft.com/office/drawing/2014/main" id="{D11BFEBA-D33C-7446-9264-35536C36839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470" y="3367976"/>
            <a:ext cx="663525" cy="216109"/>
          </a:xfrm>
          <a:prstGeom prst="rect">
            <a:avLst/>
          </a:prstGeom>
        </p:spPr>
      </p:pic>
      <p:sp>
        <p:nvSpPr>
          <p:cNvPr id="34" name="Textfeld 5">
            <a:extLst>
              <a:ext uri="{FF2B5EF4-FFF2-40B4-BE49-F238E27FC236}">
                <a16:creationId xmlns:a16="http://schemas.microsoft.com/office/drawing/2014/main" id="{E5F282B6-896E-EB43-9497-19BDAF6F11EA}"/>
              </a:ext>
            </a:extLst>
          </p:cNvPr>
          <p:cNvSpPr txBox="1"/>
          <p:nvPr/>
        </p:nvSpPr>
        <p:spPr>
          <a:xfrm>
            <a:off x="6520248" y="3221672"/>
            <a:ext cx="198959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Coca Cola’s Sustainable Agriculture Guiding Principles</a:t>
            </a:r>
            <a:endParaRPr lang="en-GB" sz="1400" kern="0" dirty="0">
              <a:cs typeface="Arial"/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6071CB8A-4F98-C749-A32B-FA315CF901D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97" y="4305656"/>
            <a:ext cx="663525" cy="663525"/>
          </a:xfrm>
          <a:prstGeom prst="rect">
            <a:avLst/>
          </a:prstGeom>
        </p:spPr>
      </p:pic>
      <p:sp>
        <p:nvSpPr>
          <p:cNvPr id="38" name="Textfeld 5">
            <a:extLst>
              <a:ext uri="{FF2B5EF4-FFF2-40B4-BE49-F238E27FC236}">
                <a16:creationId xmlns:a16="http://schemas.microsoft.com/office/drawing/2014/main" id="{F1235122-23E2-8A42-94B4-B4232051BA5A}"/>
              </a:ext>
            </a:extLst>
          </p:cNvPr>
          <p:cNvSpPr txBox="1"/>
          <p:nvPr/>
        </p:nvSpPr>
        <p:spPr>
          <a:xfrm>
            <a:off x="6520248" y="4210958"/>
            <a:ext cx="216841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Retailers’ Soy Group (RSG) requirements for responsible soy of the Consumer Goods Forum</a:t>
            </a:r>
            <a:endParaRPr lang="en-GB" sz="1400" kern="0" dirty="0">
              <a:cs typeface="Arial"/>
            </a:endParaRPr>
          </a:p>
        </p:txBody>
      </p:sp>
      <p:pic>
        <p:nvPicPr>
          <p:cNvPr id="39" name="Picture 2" descr="Bildergebnis für unilever logo">
            <a:extLst>
              <a:ext uri="{FF2B5EF4-FFF2-40B4-BE49-F238E27FC236}">
                <a16:creationId xmlns:a16="http://schemas.microsoft.com/office/drawing/2014/main" id="{DB803FEC-1333-014B-BB0F-C32160B7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755" y="5414756"/>
            <a:ext cx="468351" cy="51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5">
            <a:extLst>
              <a:ext uri="{FF2B5EF4-FFF2-40B4-BE49-F238E27FC236}">
                <a16:creationId xmlns:a16="http://schemas.microsoft.com/office/drawing/2014/main" id="{9705BCD7-32CB-D141-B8BD-9441258CA713}"/>
              </a:ext>
            </a:extLst>
          </p:cNvPr>
          <p:cNvSpPr txBox="1"/>
          <p:nvPr/>
        </p:nvSpPr>
        <p:spPr>
          <a:xfrm>
            <a:off x="6520247" y="5378623"/>
            <a:ext cx="216841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Unilever Sustainable Agricultural code</a:t>
            </a:r>
            <a:endParaRPr lang="en-GB" sz="1400" kern="0" dirty="0">
              <a:cs typeface="Arial"/>
            </a:endParaRPr>
          </a:p>
        </p:txBody>
      </p:sp>
      <p:pic>
        <p:nvPicPr>
          <p:cNvPr id="41" name="Bild 8">
            <a:extLst>
              <a:ext uri="{FF2B5EF4-FFF2-40B4-BE49-F238E27FC236}">
                <a16:creationId xmlns:a16="http://schemas.microsoft.com/office/drawing/2014/main" id="{A8785DB0-CFF7-F948-9A9A-82D5D57B852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632" y="6214501"/>
            <a:ext cx="652713" cy="169320"/>
          </a:xfrm>
          <a:prstGeom prst="rect">
            <a:avLst/>
          </a:prstGeom>
        </p:spPr>
      </p:pic>
      <p:sp>
        <p:nvSpPr>
          <p:cNvPr id="42" name="Textfeld 5">
            <a:extLst>
              <a:ext uri="{FF2B5EF4-FFF2-40B4-BE49-F238E27FC236}">
                <a16:creationId xmlns:a16="http://schemas.microsoft.com/office/drawing/2014/main" id="{DD4CBEFB-0960-3648-9B53-85AC99C9B89E}"/>
              </a:ext>
            </a:extLst>
          </p:cNvPr>
          <p:cNvSpPr txBox="1"/>
          <p:nvPr/>
        </p:nvSpPr>
        <p:spPr>
          <a:xfrm>
            <a:off x="6515056" y="5924761"/>
            <a:ext cx="216841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Diageo’s Sustainable Agricultural Sourcing Requirements</a:t>
            </a:r>
            <a:endParaRPr lang="en-GB" sz="1400" kern="0" dirty="0">
              <a:cs typeface="Arial"/>
            </a:endParaRPr>
          </a:p>
        </p:txBody>
      </p:sp>
      <p:pic>
        <p:nvPicPr>
          <p:cNvPr id="43" name="Bild 4">
            <a:extLst>
              <a:ext uri="{FF2B5EF4-FFF2-40B4-BE49-F238E27FC236}">
                <a16:creationId xmlns:a16="http://schemas.microsoft.com/office/drawing/2014/main" id="{B369C456-4E95-AF40-A3FD-65FABAC965B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8548" y="4609335"/>
            <a:ext cx="489602" cy="601799"/>
          </a:xfrm>
          <a:prstGeom prst="rect">
            <a:avLst/>
          </a:prstGeom>
        </p:spPr>
      </p:pic>
      <p:sp>
        <p:nvSpPr>
          <p:cNvPr id="44" name="Textfeld 5">
            <a:extLst>
              <a:ext uri="{FF2B5EF4-FFF2-40B4-BE49-F238E27FC236}">
                <a16:creationId xmlns:a16="http://schemas.microsoft.com/office/drawing/2014/main" id="{76A43A74-CA3B-BB47-BFC9-A43C2C93692A}"/>
              </a:ext>
            </a:extLst>
          </p:cNvPr>
          <p:cNvSpPr txBox="1"/>
          <p:nvPr/>
        </p:nvSpPr>
        <p:spPr>
          <a:xfrm>
            <a:off x="9216786" y="4698509"/>
            <a:ext cx="216841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dirty="0"/>
              <a:t>Soy sourcing supply chains of ADM</a:t>
            </a:r>
            <a:endParaRPr lang="en-GB" sz="1400" kern="0" dirty="0">
              <a:cs typeface="Arial"/>
            </a:endParaRPr>
          </a:p>
        </p:txBody>
      </p:sp>
      <p:sp>
        <p:nvSpPr>
          <p:cNvPr id="45" name="Textfeld 36">
            <a:extLst>
              <a:ext uri="{FF2B5EF4-FFF2-40B4-BE49-F238E27FC236}">
                <a16:creationId xmlns:a16="http://schemas.microsoft.com/office/drawing/2014/main" id="{2F0884B4-4ECA-744D-BDC5-492FBD90BFC3}"/>
              </a:ext>
            </a:extLst>
          </p:cNvPr>
          <p:cNvSpPr txBox="1">
            <a:spLocks noChangeArrowheads="1"/>
          </p:cNvSpPr>
          <p:nvPr/>
        </p:nvSpPr>
        <p:spPr bwMode="auto">
          <a:xfrm rot="1280341">
            <a:off x="10779604" y="1927731"/>
            <a:ext cx="1195889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Examples</a:t>
            </a:r>
          </a:p>
        </p:txBody>
      </p:sp>
      <p:sp>
        <p:nvSpPr>
          <p:cNvPr id="46" name="Textfeld 5">
            <a:extLst>
              <a:ext uri="{FF2B5EF4-FFF2-40B4-BE49-F238E27FC236}">
                <a16:creationId xmlns:a16="http://schemas.microsoft.com/office/drawing/2014/main" id="{387F6F39-C303-A84C-87A6-1C77A9239264}"/>
              </a:ext>
            </a:extLst>
          </p:cNvPr>
          <p:cNvSpPr txBox="1"/>
          <p:nvPr/>
        </p:nvSpPr>
        <p:spPr>
          <a:xfrm>
            <a:off x="1102236" y="4970689"/>
            <a:ext cx="228743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Participation in CORSIA for sustainable alternative jet fuels</a:t>
            </a:r>
          </a:p>
        </p:txBody>
      </p:sp>
      <p:sp>
        <p:nvSpPr>
          <p:cNvPr id="47" name="Textfeld 5">
            <a:extLst>
              <a:ext uri="{FF2B5EF4-FFF2-40B4-BE49-F238E27FC236}">
                <a16:creationId xmlns:a16="http://schemas.microsoft.com/office/drawing/2014/main" id="{F047A363-E19D-1544-A769-4EB6A2D5178E}"/>
              </a:ext>
            </a:extLst>
          </p:cNvPr>
          <p:cNvSpPr txBox="1"/>
          <p:nvPr/>
        </p:nvSpPr>
        <p:spPr>
          <a:xfrm>
            <a:off x="3766118" y="3963274"/>
            <a:ext cx="198959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" sz="1400" dirty="0"/>
              <a:t>Sustainable supply of raw materials for the industrial use of biomass (INRO)</a:t>
            </a:r>
            <a:endParaRPr lang="en-GB" sz="1400" kern="0" dirty="0">
              <a:cs typeface="Arial"/>
            </a:endParaRPr>
          </a:p>
        </p:txBody>
      </p:sp>
      <p:sp>
        <p:nvSpPr>
          <p:cNvPr id="48" name="Textfeld 5">
            <a:extLst>
              <a:ext uri="{FF2B5EF4-FFF2-40B4-BE49-F238E27FC236}">
                <a16:creationId xmlns:a16="http://schemas.microsoft.com/office/drawing/2014/main" id="{74282E4B-079A-8849-955F-47E57088B321}"/>
              </a:ext>
            </a:extLst>
          </p:cNvPr>
          <p:cNvSpPr txBox="1"/>
          <p:nvPr/>
        </p:nvSpPr>
        <p:spPr>
          <a:xfrm>
            <a:off x="3766118" y="4924244"/>
            <a:ext cx="198959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179387">
              <a:buClr>
                <a:srgbClr val="0048A0"/>
              </a:buCl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" dirty="0">
                <a:solidFill>
                  <a:schemeClr val="tx1"/>
                </a:solidFill>
              </a:rPr>
              <a:t>Green Deal, sustainability criteria for </a:t>
            </a:r>
            <a:r>
              <a:rPr lang="en" dirty="0" err="1">
                <a:solidFill>
                  <a:schemeClr val="tx1"/>
                </a:solidFill>
              </a:rPr>
              <a:t>biobased</a:t>
            </a:r>
            <a:r>
              <a:rPr lang="en" dirty="0">
                <a:solidFill>
                  <a:schemeClr val="tx1"/>
                </a:solidFill>
              </a:rPr>
              <a:t> polymer products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9" name="Picture 2" descr="https://www.iscc-system.org/wp-content/uploads/2017/02/INRO-Logo-e1513595319435.jpg">
            <a:extLst>
              <a:ext uri="{FF2B5EF4-FFF2-40B4-BE49-F238E27FC236}">
                <a16:creationId xmlns:a16="http://schemas.microsoft.com/office/drawing/2014/main" id="{ED024C1B-D0F6-0046-B810-046C2BDC0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22" y="4124721"/>
            <a:ext cx="561352" cy="5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www.iscc-system.org/wp-content/uploads/2017/02/Green-Deal-Logo-e1513595502778.jpg">
            <a:extLst>
              <a:ext uri="{FF2B5EF4-FFF2-40B4-BE49-F238E27FC236}">
                <a16:creationId xmlns:a16="http://schemas.microsoft.com/office/drawing/2014/main" id="{7CACB84A-CA20-D64C-8A72-53A6031B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42" y="5143092"/>
            <a:ext cx="677461" cy="4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feld 5">
            <a:extLst>
              <a:ext uri="{FF2B5EF4-FFF2-40B4-BE49-F238E27FC236}">
                <a16:creationId xmlns:a16="http://schemas.microsoft.com/office/drawing/2014/main" id="{3127C6F5-53B7-4D49-9CE6-5406AB298CA0}"/>
              </a:ext>
            </a:extLst>
          </p:cNvPr>
          <p:cNvSpPr txBox="1"/>
          <p:nvPr/>
        </p:nvSpPr>
        <p:spPr>
          <a:xfrm>
            <a:off x="1076217" y="5901843"/>
            <a:ext cx="217557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7">
              <a:buClr>
                <a:srgbClr val="0048A0"/>
              </a:buClr>
            </a:pPr>
            <a:r>
              <a:rPr lang="en-GB" sz="1400" kern="0" dirty="0">
                <a:cs typeface="Arial"/>
              </a:rPr>
              <a:t>Recognized by AIREG (Aviation for renewable energy in Germany)</a:t>
            </a:r>
          </a:p>
        </p:txBody>
      </p:sp>
      <p:pic>
        <p:nvPicPr>
          <p:cNvPr id="52" name="Picture 8" descr="Bildergebnis für ICAO">
            <a:extLst>
              <a:ext uri="{FF2B5EF4-FFF2-40B4-BE49-F238E27FC236}">
                <a16:creationId xmlns:a16="http://schemas.microsoft.com/office/drawing/2014/main" id="{DC7A4D0E-F61C-1B4F-9165-9D21C3A05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" r="51679" b="11038"/>
          <a:stretch/>
        </p:blipFill>
        <p:spPr bwMode="auto">
          <a:xfrm>
            <a:off x="562577" y="5069064"/>
            <a:ext cx="686851" cy="6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Ähnliches Foto">
            <a:extLst>
              <a:ext uri="{FF2B5EF4-FFF2-40B4-BE49-F238E27FC236}">
                <a16:creationId xmlns:a16="http://schemas.microsoft.com/office/drawing/2014/main" id="{51CC6B38-0A35-814B-8AF3-9E2B2813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18006" r="17580" b="16088"/>
          <a:stretch/>
        </p:blipFill>
        <p:spPr bwMode="auto">
          <a:xfrm>
            <a:off x="491062" y="6002365"/>
            <a:ext cx="773810" cy="4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B1EC30EF-2373-E64F-9F07-3F697C0E8274}"/>
              </a:ext>
            </a:extLst>
          </p:cNvPr>
          <p:cNvSpPr txBox="1">
            <a:spLocks/>
          </p:cNvSpPr>
          <p:nvPr/>
        </p:nvSpPr>
        <p:spPr>
          <a:xfrm>
            <a:off x="8828548" y="5295914"/>
            <a:ext cx="1889366" cy="42062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tx1"/>
                </a:solidFill>
              </a:rPr>
              <a:t>Others</a:t>
            </a:r>
          </a:p>
        </p:txBody>
      </p:sp>
      <p:cxnSp>
        <p:nvCxnSpPr>
          <p:cNvPr id="55" name="Gerade Verbindung 8">
            <a:extLst>
              <a:ext uri="{FF2B5EF4-FFF2-40B4-BE49-F238E27FC236}">
                <a16:creationId xmlns:a16="http://schemas.microsoft.com/office/drawing/2014/main" id="{3B364A80-08F6-4748-8BFD-969BC671242E}"/>
              </a:ext>
            </a:extLst>
          </p:cNvPr>
          <p:cNvCxnSpPr>
            <a:cxnSpLocks/>
          </p:cNvCxnSpPr>
          <p:nvPr/>
        </p:nvCxnSpPr>
        <p:spPr>
          <a:xfrm>
            <a:off x="8867183" y="5720192"/>
            <a:ext cx="2476104" cy="304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https://www.iscc-system.org/wp-content/uploads/2017/02/CDP_Carbon-disclosure-project.png">
            <a:extLst>
              <a:ext uri="{FF2B5EF4-FFF2-40B4-BE49-F238E27FC236}">
                <a16:creationId xmlns:a16="http://schemas.microsoft.com/office/drawing/2014/main" id="{68DFCFD5-1E03-8844-AB81-F9B500CB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163" y="6002365"/>
            <a:ext cx="720629" cy="3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feld 5">
            <a:extLst>
              <a:ext uri="{FF2B5EF4-FFF2-40B4-BE49-F238E27FC236}">
                <a16:creationId xmlns:a16="http://schemas.microsoft.com/office/drawing/2014/main" id="{C88659FB-5CAB-9049-A455-F9EDC0B3F45C}"/>
              </a:ext>
            </a:extLst>
          </p:cNvPr>
          <p:cNvSpPr txBox="1"/>
          <p:nvPr/>
        </p:nvSpPr>
        <p:spPr>
          <a:xfrm>
            <a:off x="9268190" y="5741208"/>
            <a:ext cx="216841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179387">
              <a:buClr>
                <a:srgbClr val="0048A0"/>
              </a:buCl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" dirty="0">
                <a:solidFill>
                  <a:schemeClr val="tx1"/>
                </a:solidFill>
              </a:rPr>
              <a:t>Responsible sourcing practices in areas that are exposed to high risk of deforestation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3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F5EDF206-E83C-7443-9DA9-0C63582E0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8" b="16428"/>
          <a:stretch/>
        </p:blipFill>
        <p:spPr>
          <a:xfrm>
            <a:off x="0" y="469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4F0F41-A6F8-834A-A7E2-48940E8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ISCC provides solutions for sustainable palm with </a:t>
            </a:r>
            <a:r>
              <a:rPr lang="en-GB" sz="3600" b="1" u="sng" dirty="0"/>
              <a:t>fully traceable </a:t>
            </a:r>
            <a:r>
              <a:rPr lang="en-GB" sz="3600" b="1" dirty="0"/>
              <a:t>supply chains</a:t>
            </a:r>
          </a:p>
        </p:txBody>
      </p:sp>
      <p:pic>
        <p:nvPicPr>
          <p:cNvPr id="16" name="Bild 1" descr="farm-plantation-origin@1,5x.pdf">
            <a:extLst>
              <a:ext uri="{FF2B5EF4-FFF2-40B4-BE49-F238E27FC236}">
                <a16:creationId xmlns:a16="http://schemas.microsoft.com/office/drawing/2014/main" id="{BE5C5F57-E5D0-C941-97C1-6D21C245C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29" y="1814628"/>
            <a:ext cx="1362942" cy="1362942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96BFF4E1-5CE8-F74F-BE97-05C121ECD88A}"/>
              </a:ext>
            </a:extLst>
          </p:cNvPr>
          <p:cNvSpPr txBox="1">
            <a:spLocks/>
          </p:cNvSpPr>
          <p:nvPr/>
        </p:nvSpPr>
        <p:spPr>
          <a:xfrm>
            <a:off x="1963147" y="2181632"/>
            <a:ext cx="3507041" cy="27445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rgbClr val="0048A0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2900" indent="-342900">
              <a:buFont typeface="Wingdings" charset="2"/>
              <a:buChar char="v"/>
            </a:pPr>
            <a:endParaRPr lang="en-US" sz="2000"/>
          </a:p>
        </p:txBody>
      </p:sp>
      <p:grpSp>
        <p:nvGrpSpPr>
          <p:cNvPr id="18" name="Gruppierung 57">
            <a:extLst>
              <a:ext uri="{FF2B5EF4-FFF2-40B4-BE49-F238E27FC236}">
                <a16:creationId xmlns:a16="http://schemas.microsoft.com/office/drawing/2014/main" id="{20EC7983-9288-7946-A6A2-93604A9A3781}"/>
              </a:ext>
            </a:extLst>
          </p:cNvPr>
          <p:cNvGrpSpPr/>
          <p:nvPr/>
        </p:nvGrpSpPr>
        <p:grpSpPr>
          <a:xfrm>
            <a:off x="3088981" y="3072940"/>
            <a:ext cx="728691" cy="2471016"/>
            <a:chOff x="1481109" y="2257100"/>
            <a:chExt cx="728691" cy="2471016"/>
          </a:xfrm>
        </p:grpSpPr>
        <p:cxnSp>
          <p:nvCxnSpPr>
            <p:cNvPr id="19" name="AutoShape 10">
              <a:extLst>
                <a:ext uri="{FF2B5EF4-FFF2-40B4-BE49-F238E27FC236}">
                  <a16:creationId xmlns:a16="http://schemas.microsoft.com/office/drawing/2014/main" id="{9FFEEA98-D2F2-2D47-9FC9-3FEECB0452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62100" y="2257100"/>
              <a:ext cx="647700" cy="656115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10">
              <a:extLst>
                <a:ext uri="{FF2B5EF4-FFF2-40B4-BE49-F238E27FC236}">
                  <a16:creationId xmlns:a16="http://schemas.microsoft.com/office/drawing/2014/main" id="{FD8B4A36-FAC8-B44A-AF71-B6D8E38971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81109" y="3448745"/>
              <a:ext cx="720639" cy="2272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10">
              <a:extLst>
                <a:ext uri="{FF2B5EF4-FFF2-40B4-BE49-F238E27FC236}">
                  <a16:creationId xmlns:a16="http://schemas.microsoft.com/office/drawing/2014/main" id="{FF44EB34-A058-594E-8C1D-2D776C12FE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1257" y="3991075"/>
              <a:ext cx="580491" cy="737041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Rectangle 8">
            <a:extLst>
              <a:ext uri="{FF2B5EF4-FFF2-40B4-BE49-F238E27FC236}">
                <a16:creationId xmlns:a16="http://schemas.microsoft.com/office/drawing/2014/main" id="{E64EA35B-81FB-4545-9DF1-B13D20925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044" y="2985372"/>
            <a:ext cx="1175936" cy="465634"/>
          </a:xfrm>
          <a:prstGeom prst="rect">
            <a:avLst/>
          </a:prstGeom>
          <a:solidFill>
            <a:srgbClr val="008000">
              <a:alpha val="90000"/>
            </a:srgbClr>
          </a:solidFill>
          <a:ln w="12700" cmpd="sng">
            <a:noFill/>
            <a:miter lim="800000"/>
            <a:headEnd/>
            <a:tailEnd/>
          </a:ln>
        </p:spPr>
        <p:txBody>
          <a:bodyPr wrap="square" lIns="0" tIns="0" rIns="0" bIns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/>
                <a:cs typeface="Arial"/>
              </a:rPr>
              <a:t>Farm/Plantation/ Point of Origin</a:t>
            </a:r>
            <a:endParaRPr lang="en-GB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3" name="Bild 67" descr="gathering-point_2x.png">
            <a:extLst>
              <a:ext uri="{FF2B5EF4-FFF2-40B4-BE49-F238E27FC236}">
                <a16:creationId xmlns:a16="http://schemas.microsoft.com/office/drawing/2014/main" id="{FAEDE904-49C0-C046-BB0C-E6E8B7A347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620" y="3479114"/>
            <a:ext cx="1358301" cy="1346887"/>
          </a:xfrm>
          <a:prstGeom prst="rect">
            <a:avLst/>
          </a:prstGeom>
        </p:spPr>
      </p:pic>
      <p:pic>
        <p:nvPicPr>
          <p:cNvPr id="24" name="Bild 68" descr="processing-unit_2x.png">
            <a:extLst>
              <a:ext uri="{FF2B5EF4-FFF2-40B4-BE49-F238E27FC236}">
                <a16:creationId xmlns:a16="http://schemas.microsoft.com/office/drawing/2014/main" id="{59F6B0E7-F8D2-1743-995A-820789E7C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38" y="3487754"/>
            <a:ext cx="1367399" cy="1355908"/>
          </a:xfrm>
          <a:prstGeom prst="rect">
            <a:avLst/>
          </a:prstGeom>
        </p:spPr>
      </p:pic>
      <p:pic>
        <p:nvPicPr>
          <p:cNvPr id="25" name="Bild 69" descr="trader-storage_2x.png">
            <a:extLst>
              <a:ext uri="{FF2B5EF4-FFF2-40B4-BE49-F238E27FC236}">
                <a16:creationId xmlns:a16="http://schemas.microsoft.com/office/drawing/2014/main" id="{5170C957-6A2D-8445-B3F7-7A19699A07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336" y="3487755"/>
            <a:ext cx="1349587" cy="1338246"/>
          </a:xfrm>
          <a:prstGeom prst="rect">
            <a:avLst/>
          </a:prstGeom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A0187662-CBF9-9C44-9E62-A1C17F0E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604" y="4672807"/>
            <a:ext cx="1301333" cy="706916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lIns="36000" tIns="0" rIns="36000" bIns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Arial"/>
                <a:cs typeface="Arial"/>
              </a:rPr>
              <a:t>Processing Unit</a:t>
            </a:r>
            <a:endParaRPr lang="en-GB" sz="11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E895E8E-8BA6-864C-9E1A-4E6D200E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6590" y="4682223"/>
            <a:ext cx="1301333" cy="697501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lIns="36000" tIns="0" rIns="36000" bIns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Arial"/>
                <a:cs typeface="Arial"/>
              </a:rPr>
              <a:t>Warehouse</a:t>
            </a:r>
            <a:endParaRPr lang="en-GB" sz="11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95D244CC-1403-BD45-B4F0-26111EB0D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588" y="4682223"/>
            <a:ext cx="1301333" cy="697501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lIns="36000" tIns="0" rIns="36000" bIns="0" anchor="ctr"/>
          <a:lstStyle/>
          <a:p>
            <a:pPr algn="ctr"/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First Gathering Point / Collecting Point</a:t>
            </a:r>
            <a:endParaRPr lang="en-GB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9" name="Bild 75" descr="ISCC_Siegel EPS.pdf">
            <a:extLst>
              <a:ext uri="{FF2B5EF4-FFF2-40B4-BE49-F238E27FC236}">
                <a16:creationId xmlns:a16="http://schemas.microsoft.com/office/drawing/2014/main" id="{1AD687B4-0064-174B-BE77-5BC188D984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881" y="2985372"/>
            <a:ext cx="684010" cy="684010"/>
          </a:xfrm>
          <a:prstGeom prst="rect">
            <a:avLst/>
          </a:prstGeom>
        </p:spPr>
      </p:pic>
      <p:pic>
        <p:nvPicPr>
          <p:cNvPr id="30" name="Bild 76" descr="ISCC_Siegel EPS.pdf">
            <a:extLst>
              <a:ext uri="{FF2B5EF4-FFF2-40B4-BE49-F238E27FC236}">
                <a16:creationId xmlns:a16="http://schemas.microsoft.com/office/drawing/2014/main" id="{352FF80E-8446-B94D-A4A9-677C315EA1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746" y="2985372"/>
            <a:ext cx="684010" cy="684010"/>
          </a:xfrm>
          <a:prstGeom prst="rect">
            <a:avLst/>
          </a:prstGeom>
        </p:spPr>
      </p:pic>
      <p:pic>
        <p:nvPicPr>
          <p:cNvPr id="31" name="Bild 77" descr="ISCC_Siegel EPS.pdf">
            <a:extLst>
              <a:ext uri="{FF2B5EF4-FFF2-40B4-BE49-F238E27FC236}">
                <a16:creationId xmlns:a16="http://schemas.microsoft.com/office/drawing/2014/main" id="{ECF8EF0F-A8D3-EA4A-8DF5-6FA429A296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630" y="2985372"/>
            <a:ext cx="684010" cy="684010"/>
          </a:xfrm>
          <a:prstGeom prst="rect">
            <a:avLst/>
          </a:prstGeom>
        </p:spPr>
      </p:pic>
      <p:cxnSp>
        <p:nvCxnSpPr>
          <p:cNvPr id="32" name="AutoShape 10">
            <a:extLst>
              <a:ext uri="{FF2B5EF4-FFF2-40B4-BE49-F238E27FC236}">
                <a16:creationId xmlns:a16="http://schemas.microsoft.com/office/drawing/2014/main" id="{9EF90809-482A-9949-AE6A-0D43F58428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56533" y="4275787"/>
            <a:ext cx="720639" cy="2272"/>
          </a:xfrm>
          <a:prstGeom prst="straightConnector1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10">
            <a:extLst>
              <a:ext uri="{FF2B5EF4-FFF2-40B4-BE49-F238E27FC236}">
                <a16:creationId xmlns:a16="http://schemas.microsoft.com/office/drawing/2014/main" id="{CEFAB669-995E-4A41-B6C6-CF0A909876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07697" y="4270186"/>
            <a:ext cx="720639" cy="2272"/>
          </a:xfrm>
          <a:prstGeom prst="straightConnector1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10">
            <a:extLst>
              <a:ext uri="{FF2B5EF4-FFF2-40B4-BE49-F238E27FC236}">
                <a16:creationId xmlns:a16="http://schemas.microsoft.com/office/drawing/2014/main" id="{0F1FD633-DB7D-A74E-87C8-76B75BBC28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4965" y="4264585"/>
            <a:ext cx="720639" cy="2272"/>
          </a:xfrm>
          <a:prstGeom prst="straightConnector1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5" name="Bild 32" descr="farm-plantation-origin@1,5x.pdf">
            <a:extLst>
              <a:ext uri="{FF2B5EF4-FFF2-40B4-BE49-F238E27FC236}">
                <a16:creationId xmlns:a16="http://schemas.microsoft.com/office/drawing/2014/main" id="{8148DD23-E625-3648-A4BD-B4DA2E2BC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29" y="3443973"/>
            <a:ext cx="1362942" cy="1362942"/>
          </a:xfrm>
          <a:prstGeom prst="rect">
            <a:avLst/>
          </a:prstGeom>
        </p:spPr>
      </p:pic>
      <p:sp>
        <p:nvSpPr>
          <p:cNvPr id="36" name="Rectangle 8">
            <a:extLst>
              <a:ext uri="{FF2B5EF4-FFF2-40B4-BE49-F238E27FC236}">
                <a16:creationId xmlns:a16="http://schemas.microsoft.com/office/drawing/2014/main" id="{38C49AA4-EE31-BD4B-BAB0-CEA25352D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044" y="4614717"/>
            <a:ext cx="1175936" cy="465634"/>
          </a:xfrm>
          <a:prstGeom prst="rect">
            <a:avLst/>
          </a:prstGeom>
          <a:solidFill>
            <a:srgbClr val="008000">
              <a:alpha val="90000"/>
            </a:srgbClr>
          </a:solidFill>
          <a:ln w="12700" cmpd="sng">
            <a:noFill/>
            <a:miter lim="800000"/>
            <a:headEnd/>
            <a:tailEnd/>
          </a:ln>
        </p:spPr>
        <p:txBody>
          <a:bodyPr wrap="square" lIns="0" tIns="0" rIns="0" bIns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/>
                <a:cs typeface="Arial"/>
              </a:rPr>
              <a:t>Farm/Plantation/ Point of Origin</a:t>
            </a:r>
            <a:endParaRPr lang="en-GB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7" name="Bild 35" descr="farm-plantation-origin@1,5x.pdf">
            <a:extLst>
              <a:ext uri="{FF2B5EF4-FFF2-40B4-BE49-F238E27FC236}">
                <a16:creationId xmlns:a16="http://schemas.microsoft.com/office/drawing/2014/main" id="{D9006431-2399-C045-B5E7-E6E552C2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29" y="5087190"/>
            <a:ext cx="1362942" cy="1362942"/>
          </a:xfrm>
          <a:prstGeom prst="rect">
            <a:avLst/>
          </a:prstGeom>
        </p:spPr>
      </p:pic>
      <p:sp>
        <p:nvSpPr>
          <p:cNvPr id="38" name="Rectangle 8">
            <a:extLst>
              <a:ext uri="{FF2B5EF4-FFF2-40B4-BE49-F238E27FC236}">
                <a16:creationId xmlns:a16="http://schemas.microsoft.com/office/drawing/2014/main" id="{60892D70-19D1-6743-B906-A881C5CC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044" y="6179556"/>
            <a:ext cx="1175936" cy="465634"/>
          </a:xfrm>
          <a:prstGeom prst="rect">
            <a:avLst/>
          </a:prstGeom>
          <a:solidFill>
            <a:srgbClr val="008000">
              <a:alpha val="90000"/>
            </a:srgbClr>
          </a:solidFill>
          <a:ln w="12700" cmpd="sng">
            <a:noFill/>
            <a:miter lim="800000"/>
            <a:headEnd/>
            <a:tailEnd/>
          </a:ln>
        </p:spPr>
        <p:txBody>
          <a:bodyPr wrap="square" lIns="0" tIns="0" rIns="0" bIns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/>
                <a:cs typeface="Arial"/>
              </a:rPr>
              <a:t>Farm/Plantation/ Point of Origin</a:t>
            </a:r>
            <a:endParaRPr lang="en-GB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C9150A57-683F-A149-8436-D815D52986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117" y="3522080"/>
            <a:ext cx="1332000" cy="1332000"/>
          </a:xfrm>
          <a:prstGeom prst="rect">
            <a:avLst/>
          </a:prstGeom>
        </p:spPr>
      </p:pic>
      <p:sp>
        <p:nvSpPr>
          <p:cNvPr id="40" name="Rectangle 8">
            <a:extLst>
              <a:ext uri="{FF2B5EF4-FFF2-40B4-BE49-F238E27FC236}">
                <a16:creationId xmlns:a16="http://schemas.microsoft.com/office/drawing/2014/main" id="{12EB9B1D-6FF6-0D48-8383-76B85313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785" y="4682223"/>
            <a:ext cx="1301333" cy="697501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lIns="36000" tIns="0" rIns="36000" bIns="0" anchor="ctr"/>
          <a:lstStyle/>
          <a:p>
            <a:pPr algn="ctr"/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lang="en-GB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6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1" y="563907"/>
            <a:ext cx="10295047" cy="1325563"/>
          </a:xfrm>
        </p:spPr>
        <p:txBody>
          <a:bodyPr>
            <a:noAutofit/>
          </a:bodyPr>
          <a:lstStyle/>
          <a:p>
            <a:r>
              <a:rPr lang="es-GT" sz="3600" b="1" dirty="0"/>
              <a:t>ISCC certifies </a:t>
            </a:r>
            <a:r>
              <a:rPr lang="es-GT" sz="3600" b="1" u="sng" dirty="0"/>
              <a:t>deforestation-free </a:t>
            </a:r>
            <a:r>
              <a:rPr lang="es-GT" sz="3600" b="1" dirty="0"/>
              <a:t>supply chains and satisfies the rising demand for sustainable products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8CC293A-9643-4246-9BDC-AC5E361636F2}"/>
              </a:ext>
            </a:extLst>
          </p:cNvPr>
          <p:cNvSpPr txBox="1">
            <a:spLocks/>
          </p:cNvSpPr>
          <p:nvPr/>
        </p:nvSpPr>
        <p:spPr>
          <a:xfrm>
            <a:off x="1397731" y="368375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Principle 1:</a:t>
            </a:r>
            <a:r>
              <a:rPr lang="en-GB" sz="1500" dirty="0"/>
              <a:t> Protection of biodiverse and carbon rich areas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FDD62EC-AF94-2149-96EA-1942CB41A993}"/>
              </a:ext>
            </a:extLst>
          </p:cNvPr>
          <p:cNvSpPr txBox="1">
            <a:spLocks/>
          </p:cNvSpPr>
          <p:nvPr/>
        </p:nvSpPr>
        <p:spPr>
          <a:xfrm>
            <a:off x="1397731" y="5977250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Principle 4:</a:t>
            </a:r>
            <a:r>
              <a:rPr lang="en-GB" sz="1500" dirty="0"/>
              <a:t> Compliance with Human, Labour and Land rights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2504614-489F-034C-91F7-B52F102C55C3}"/>
              </a:ext>
            </a:extLst>
          </p:cNvPr>
          <p:cNvSpPr txBox="1">
            <a:spLocks/>
          </p:cNvSpPr>
          <p:nvPr/>
        </p:nvSpPr>
        <p:spPr>
          <a:xfrm>
            <a:off x="4984272" y="5977250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/>
              <a:t>Principle 5:</a:t>
            </a:r>
            <a:r>
              <a:rPr lang="en-GB" sz="1500"/>
              <a:t> Compliance with Laws and International Treaties</a:t>
            </a:r>
            <a:endParaRPr lang="en-GB" sz="1500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BCF9D71-892D-2C4E-90E5-86F70DDF063D}"/>
              </a:ext>
            </a:extLst>
          </p:cNvPr>
          <p:cNvSpPr txBox="1">
            <a:spLocks/>
          </p:cNvSpPr>
          <p:nvPr/>
        </p:nvSpPr>
        <p:spPr>
          <a:xfrm>
            <a:off x="4984272" y="368375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Principle 2:</a:t>
            </a:r>
            <a:r>
              <a:rPr lang="en-GB" sz="1500" dirty="0"/>
              <a:t> Good Agricultural Practice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9F917B46-CF03-8141-BA6D-80EB76C125C8}"/>
              </a:ext>
            </a:extLst>
          </p:cNvPr>
          <p:cNvSpPr txBox="1">
            <a:spLocks/>
          </p:cNvSpPr>
          <p:nvPr/>
        </p:nvSpPr>
        <p:spPr>
          <a:xfrm>
            <a:off x="8570813" y="5977250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Principle 6:</a:t>
            </a:r>
            <a:r>
              <a:rPr lang="en-GB" sz="1500" dirty="0"/>
              <a:t> Good Management Practices and Continuous Improvement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D334ADB-78BE-BF4C-B31A-4D5B53051223}"/>
              </a:ext>
            </a:extLst>
          </p:cNvPr>
          <p:cNvSpPr txBox="1">
            <a:spLocks/>
          </p:cNvSpPr>
          <p:nvPr/>
        </p:nvSpPr>
        <p:spPr>
          <a:xfrm>
            <a:off x="8570813" y="368375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Principle 3:</a:t>
            </a:r>
            <a:r>
              <a:rPr lang="en-GB" sz="1500" dirty="0"/>
              <a:t> Safe Working Conditions</a:t>
            </a: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788B59AF-1782-514E-96F6-A54059BEE5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45" b="20645"/>
          <a:stretch>
            <a:fillRect/>
          </a:stretch>
        </p:blipFill>
        <p:spPr>
          <a:xfrm>
            <a:off x="1282017" y="2178892"/>
            <a:ext cx="3387431" cy="1325563"/>
          </a:xfrm>
          <a:prstGeom prst="rect">
            <a:avLst/>
          </a:prstGeom>
        </p:spPr>
      </p:pic>
      <p:pic>
        <p:nvPicPr>
          <p:cNvPr id="13" name="Bildplatzhalter 16">
            <a:extLst>
              <a:ext uri="{FF2B5EF4-FFF2-40B4-BE49-F238E27FC236}">
                <a16:creationId xmlns:a16="http://schemas.microsoft.com/office/drawing/2014/main" id="{4CA2BD1E-EEEE-A840-A005-907D0F27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69" b="15169"/>
          <a:stretch>
            <a:fillRect/>
          </a:stretch>
        </p:blipFill>
        <p:spPr>
          <a:xfrm>
            <a:off x="4868558" y="2178892"/>
            <a:ext cx="3387431" cy="1327303"/>
          </a:xfrm>
          <a:prstGeom prst="rect">
            <a:avLst/>
          </a:prstGeom>
        </p:spPr>
      </p:pic>
      <p:pic>
        <p:nvPicPr>
          <p:cNvPr id="14" name="Bildplatzhalter 24">
            <a:extLst>
              <a:ext uri="{FF2B5EF4-FFF2-40B4-BE49-F238E27FC236}">
                <a16:creationId xmlns:a16="http://schemas.microsoft.com/office/drawing/2014/main" id="{16251031-0FA6-8E43-8B2B-5FAA3FBBC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6" b="22332"/>
          <a:stretch/>
        </p:blipFill>
        <p:spPr>
          <a:xfrm>
            <a:off x="8455099" y="2178892"/>
            <a:ext cx="3387431" cy="1327303"/>
          </a:xfrm>
          <a:prstGeom prst="rect">
            <a:avLst/>
          </a:prstGeom>
        </p:spPr>
      </p:pic>
      <p:pic>
        <p:nvPicPr>
          <p:cNvPr id="15" name="Bildplatzhalter 29">
            <a:extLst>
              <a:ext uri="{FF2B5EF4-FFF2-40B4-BE49-F238E27FC236}">
                <a16:creationId xmlns:a16="http://schemas.microsoft.com/office/drawing/2014/main" id="{2E0BEB48-E489-1643-80E2-D30167BC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48" b="20848"/>
          <a:stretch>
            <a:fillRect/>
          </a:stretch>
        </p:blipFill>
        <p:spPr>
          <a:xfrm>
            <a:off x="1282018" y="4494232"/>
            <a:ext cx="3387430" cy="1317081"/>
          </a:xfrm>
          <a:prstGeom prst="rect">
            <a:avLst/>
          </a:prstGeom>
        </p:spPr>
      </p:pic>
      <p:pic>
        <p:nvPicPr>
          <p:cNvPr id="16" name="Bildplatzhalter 33">
            <a:extLst>
              <a:ext uri="{FF2B5EF4-FFF2-40B4-BE49-F238E27FC236}">
                <a16:creationId xmlns:a16="http://schemas.microsoft.com/office/drawing/2014/main" id="{6A53A1EF-ED5A-0346-88E9-E4FBD3F2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163" b="15163"/>
          <a:stretch>
            <a:fillRect/>
          </a:stretch>
        </p:blipFill>
        <p:spPr>
          <a:xfrm>
            <a:off x="4868558" y="4494232"/>
            <a:ext cx="3387431" cy="1327303"/>
          </a:xfrm>
          <a:prstGeom prst="rect">
            <a:avLst/>
          </a:prstGeom>
        </p:spPr>
      </p:pic>
      <p:pic>
        <p:nvPicPr>
          <p:cNvPr id="17" name="Bildplatzhalter 37">
            <a:extLst>
              <a:ext uri="{FF2B5EF4-FFF2-40B4-BE49-F238E27FC236}">
                <a16:creationId xmlns:a16="http://schemas.microsoft.com/office/drawing/2014/main" id="{53DA34C2-5DEE-C94C-B537-2F02BE566B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785" b="49819"/>
          <a:stretch/>
        </p:blipFill>
        <p:spPr>
          <a:xfrm>
            <a:off x="8455099" y="4494232"/>
            <a:ext cx="3387431" cy="13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ISCC uses </a:t>
            </a:r>
            <a:r>
              <a:rPr lang="es-GT" sz="3600" b="1" u="sng" dirty="0"/>
              <a:t>innovative tools </a:t>
            </a:r>
            <a:r>
              <a:rPr lang="es-GT" sz="3600" b="1" dirty="0"/>
              <a:t>to conduct risk assessments and to verify land use change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30C1EB9C-5333-F14B-B1CE-295C1F518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14305" r="31359" b="15133"/>
          <a:stretch/>
        </p:blipFill>
        <p:spPr>
          <a:xfrm>
            <a:off x="1722781" y="2336159"/>
            <a:ext cx="2387397" cy="2361782"/>
          </a:xfrm>
          <a:prstGeom prst="rect">
            <a:avLst/>
          </a:prstGeom>
        </p:spPr>
      </p:pic>
      <p:sp>
        <p:nvSpPr>
          <p:cNvPr id="19" name="Rechteck 6">
            <a:extLst>
              <a:ext uri="{FF2B5EF4-FFF2-40B4-BE49-F238E27FC236}">
                <a16:creationId xmlns:a16="http://schemas.microsoft.com/office/drawing/2014/main" id="{2C84549C-764F-D944-9C83-9930FC66C27B}"/>
              </a:ext>
            </a:extLst>
          </p:cNvPr>
          <p:cNvSpPr/>
          <p:nvPr/>
        </p:nvSpPr>
        <p:spPr bwMode="auto">
          <a:xfrm>
            <a:off x="1726557" y="1914227"/>
            <a:ext cx="2383621" cy="333230"/>
          </a:xfrm>
          <a:prstGeom prst="rect">
            <a:avLst/>
          </a:prstGeom>
          <a:solidFill>
            <a:srgbClr val="0048A0"/>
          </a:solidFill>
        </p:spPr>
        <p:txBody>
          <a:bodyPr vert="horz" lIns="144000" tIns="0" rIns="144000" bIns="0" rtlCol="0" anchor="ctr" anchorCtr="0">
            <a:noAutofit/>
          </a:bodyPr>
          <a:lstStyle/>
          <a:p>
            <a:pPr marL="176213" indent="-176213" algn="ctr">
              <a:buClr>
                <a:srgbClr val="003391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Areas</a:t>
            </a:r>
          </a:p>
        </p:txBody>
      </p:sp>
      <p:pic>
        <p:nvPicPr>
          <p:cNvPr id="20" name="Bild 4">
            <a:extLst>
              <a:ext uri="{FF2B5EF4-FFF2-40B4-BE49-F238E27FC236}">
                <a16:creationId xmlns:a16="http://schemas.microsoft.com/office/drawing/2014/main" id="{3EA55C1D-14BE-974A-95CC-29407F15C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"/>
          <a:stretch/>
        </p:blipFill>
        <p:spPr>
          <a:xfrm>
            <a:off x="4267673" y="2356408"/>
            <a:ext cx="2387395" cy="2341533"/>
          </a:xfrm>
          <a:prstGeom prst="rect">
            <a:avLst/>
          </a:prstGeom>
        </p:spPr>
      </p:pic>
      <p:sp>
        <p:nvSpPr>
          <p:cNvPr id="21" name="Rechteck 8">
            <a:extLst>
              <a:ext uri="{FF2B5EF4-FFF2-40B4-BE49-F238E27FC236}">
                <a16:creationId xmlns:a16="http://schemas.microsoft.com/office/drawing/2014/main" id="{197929D8-C62E-0C48-A073-492C98B58853}"/>
              </a:ext>
            </a:extLst>
          </p:cNvPr>
          <p:cNvSpPr/>
          <p:nvPr/>
        </p:nvSpPr>
        <p:spPr bwMode="auto">
          <a:xfrm>
            <a:off x="4270701" y="1916908"/>
            <a:ext cx="2383621" cy="333230"/>
          </a:xfrm>
          <a:prstGeom prst="rect">
            <a:avLst/>
          </a:prstGeom>
          <a:solidFill>
            <a:srgbClr val="0048A0"/>
          </a:solidFill>
        </p:spPr>
        <p:txBody>
          <a:bodyPr vert="horz" lIns="144000" tIns="0" rIns="144000" bIns="0" rtlCol="0" anchor="ctr" anchorCtr="0">
            <a:noAutofit/>
          </a:bodyPr>
          <a:lstStyle/>
          <a:p>
            <a:pPr marL="176213" indent="-176213" algn="ctr">
              <a:buClr>
                <a:srgbClr val="003391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Deforestation</a:t>
            </a:r>
          </a:p>
        </p:txBody>
      </p:sp>
      <p:pic>
        <p:nvPicPr>
          <p:cNvPr id="22" name="Bild 6">
            <a:extLst>
              <a:ext uri="{FF2B5EF4-FFF2-40B4-BE49-F238E27FC236}">
                <a16:creationId xmlns:a16="http://schemas.microsoft.com/office/drawing/2014/main" id="{C238E9AB-C96F-3646-8CD2-492D54A7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752" y="2356408"/>
            <a:ext cx="2387395" cy="2341533"/>
          </a:xfrm>
          <a:prstGeom prst="rect">
            <a:avLst/>
          </a:prstGeom>
        </p:spPr>
      </p:pic>
      <p:sp>
        <p:nvSpPr>
          <p:cNvPr id="24" name="Rechteck 11">
            <a:extLst>
              <a:ext uri="{FF2B5EF4-FFF2-40B4-BE49-F238E27FC236}">
                <a16:creationId xmlns:a16="http://schemas.microsoft.com/office/drawing/2014/main" id="{9EA0A5F8-CC65-FC41-B2EC-5EE8447CEE4D}"/>
              </a:ext>
            </a:extLst>
          </p:cNvPr>
          <p:cNvSpPr/>
          <p:nvPr/>
        </p:nvSpPr>
        <p:spPr bwMode="auto">
          <a:xfrm>
            <a:off x="6814844" y="1889470"/>
            <a:ext cx="2377414" cy="333230"/>
          </a:xfrm>
          <a:prstGeom prst="rect">
            <a:avLst/>
          </a:prstGeom>
          <a:solidFill>
            <a:srgbClr val="0048A0"/>
          </a:solidFill>
        </p:spPr>
        <p:txBody>
          <a:bodyPr vert="horz" lIns="144000" tIns="0" rIns="144000" bIns="0" rtlCol="0" anchor="ctr" anchorCtr="0">
            <a:noAutofit/>
          </a:bodyPr>
          <a:lstStyle/>
          <a:p>
            <a:pPr marL="176213" indent="-176213" algn="ctr">
              <a:buClr>
                <a:srgbClr val="003391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Carbon Stock</a:t>
            </a:r>
          </a:p>
        </p:txBody>
      </p:sp>
      <p:sp>
        <p:nvSpPr>
          <p:cNvPr id="25" name="Rechteck 12">
            <a:extLst>
              <a:ext uri="{FF2B5EF4-FFF2-40B4-BE49-F238E27FC236}">
                <a16:creationId xmlns:a16="http://schemas.microsoft.com/office/drawing/2014/main" id="{6737DAE9-33E8-2749-9FA7-04E127E22BA9}"/>
              </a:ext>
            </a:extLst>
          </p:cNvPr>
          <p:cNvSpPr/>
          <p:nvPr/>
        </p:nvSpPr>
        <p:spPr bwMode="auto">
          <a:xfrm>
            <a:off x="9358987" y="1923950"/>
            <a:ext cx="2377413" cy="333230"/>
          </a:xfrm>
          <a:prstGeom prst="rect">
            <a:avLst/>
          </a:prstGeom>
          <a:solidFill>
            <a:srgbClr val="0048A0"/>
          </a:solidFill>
        </p:spPr>
        <p:txBody>
          <a:bodyPr vert="horz" lIns="144000" tIns="0" rIns="144000" bIns="0" rtlCol="0" anchor="ctr" anchorCtr="0">
            <a:noAutofit/>
          </a:bodyPr>
          <a:lstStyle/>
          <a:p>
            <a:pPr marL="176213" indent="-176213" algn="ctr">
              <a:buClr>
                <a:srgbClr val="003391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Indices</a:t>
            </a:r>
          </a:p>
        </p:txBody>
      </p:sp>
      <p:sp>
        <p:nvSpPr>
          <p:cNvPr id="26" name="Gleichschenkliges Dreieck 10">
            <a:extLst>
              <a:ext uri="{FF2B5EF4-FFF2-40B4-BE49-F238E27FC236}">
                <a16:creationId xmlns:a16="http://schemas.microsoft.com/office/drawing/2014/main" id="{19699A39-5385-0A44-A1EE-5D15BCEF0002}"/>
              </a:ext>
            </a:extLst>
          </p:cNvPr>
          <p:cNvSpPr/>
          <p:nvPr/>
        </p:nvSpPr>
        <p:spPr bwMode="auto">
          <a:xfrm rot="10800000">
            <a:off x="1838813" y="4839092"/>
            <a:ext cx="9631017" cy="177366"/>
          </a:xfrm>
          <a:prstGeom prst="triangle">
            <a:avLst>
              <a:gd name="adj" fmla="val 50073"/>
            </a:avLst>
          </a:prstGeom>
          <a:solidFill>
            <a:srgbClr val="0048A0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Rechteck 14">
            <a:extLst>
              <a:ext uri="{FF2B5EF4-FFF2-40B4-BE49-F238E27FC236}">
                <a16:creationId xmlns:a16="http://schemas.microsoft.com/office/drawing/2014/main" id="{E2005C31-6DC2-F846-9AFC-88E65AB40CDF}"/>
              </a:ext>
            </a:extLst>
          </p:cNvPr>
          <p:cNvSpPr/>
          <p:nvPr/>
        </p:nvSpPr>
        <p:spPr bwMode="auto">
          <a:xfrm>
            <a:off x="4442582" y="5944357"/>
            <a:ext cx="4423478" cy="699471"/>
          </a:xfrm>
          <a:prstGeom prst="rect">
            <a:avLst/>
          </a:prstGeom>
          <a:noFill/>
          <a:ln w="12700" cmpd="sng">
            <a:solidFill>
              <a:srgbClr val="64646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0400" rIns="144000" bIns="140400" rtlCol="0" anchor="ctr"/>
          <a:lstStyle/>
          <a:p>
            <a:pPr algn="ctr">
              <a:spcAft>
                <a:spcPts val="1000"/>
              </a:spcAft>
              <a:buClr>
                <a:srgbClr val="155287"/>
              </a:buClr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GRAS sustainability can be checked from your desktop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15">
            <a:extLst>
              <a:ext uri="{FF2B5EF4-FFF2-40B4-BE49-F238E27FC236}">
                <a16:creationId xmlns:a16="http://schemas.microsoft.com/office/drawing/2014/main" id="{01622589-798B-D649-946C-67B79460C552}"/>
              </a:ext>
            </a:extLst>
          </p:cNvPr>
          <p:cNvSpPr/>
          <p:nvPr/>
        </p:nvSpPr>
        <p:spPr bwMode="auto">
          <a:xfrm>
            <a:off x="1722781" y="5157610"/>
            <a:ext cx="10013619" cy="689696"/>
          </a:xfrm>
          <a:prstGeom prst="rect">
            <a:avLst/>
          </a:prstGeom>
          <a:solidFill>
            <a:srgbClr val="15439D"/>
          </a:solidFill>
          <a:ln w="12700" cmpd="sng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0400" rIns="144000" bIns="140400" rtlCol="0" anchor="ctr"/>
          <a:lstStyle/>
          <a:p>
            <a:pPr algn="ctr">
              <a:spcAft>
                <a:spcPts val="1000"/>
              </a:spcAft>
              <a:buClr>
                <a:srgbClr val="155287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GRAS Tool contains a heat map for potential deforestation. The EVI time series helps to confirm the conversion of forest to other land uses, e.g. cropland or pasture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B72D638F-45A2-E241-8811-BFC81F12A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7976" r="17377" b="5613"/>
          <a:stretch/>
        </p:blipFill>
        <p:spPr>
          <a:xfrm>
            <a:off x="6812563" y="2363851"/>
            <a:ext cx="2379695" cy="2334090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2DD7FA94-4675-2A44-99C1-54E651096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1" y="4500006"/>
            <a:ext cx="595831" cy="1787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167D7C79-FF90-4F4A-BC48-315E03EBE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44" y="4456552"/>
            <a:ext cx="595831" cy="1787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feld 36">
            <a:extLst>
              <a:ext uri="{FF2B5EF4-FFF2-40B4-BE49-F238E27FC236}">
                <a16:creationId xmlns:a16="http://schemas.microsoft.com/office/drawing/2014/main" id="{D0AF2FEF-67BD-9848-9614-369D595209FA}"/>
              </a:ext>
            </a:extLst>
          </p:cNvPr>
          <p:cNvSpPr txBox="1">
            <a:spLocks noChangeArrowheads="1"/>
          </p:cNvSpPr>
          <p:nvPr/>
        </p:nvSpPr>
        <p:spPr bwMode="auto">
          <a:xfrm rot="1280341">
            <a:off x="10547761" y="1530728"/>
            <a:ext cx="1458587" cy="498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/>
              <a:t>Guatemala</a:t>
            </a:r>
          </a:p>
        </p:txBody>
      </p:sp>
      <p:pic>
        <p:nvPicPr>
          <p:cNvPr id="36" name="Content Placeholder 23">
            <a:extLst>
              <a:ext uri="{FF2B5EF4-FFF2-40B4-BE49-F238E27FC236}">
                <a16:creationId xmlns:a16="http://schemas.microsoft.com/office/drawing/2014/main" id="{269FDEA9-C1E0-944A-8211-F0B766FD20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29470" r="-1" b="3071"/>
          <a:stretch/>
        </p:blipFill>
        <p:spPr>
          <a:xfrm>
            <a:off x="4263822" y="2356408"/>
            <a:ext cx="2387395" cy="1172246"/>
          </a:xfrm>
          <a:prstGeom prst="rect">
            <a:avLst/>
          </a:prstGeom>
        </p:spPr>
      </p:pic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CB1583B6-2C09-8043-886B-90C8A5CFE9AA}"/>
              </a:ext>
            </a:extLst>
          </p:cNvPr>
          <p:cNvCxnSpPr>
            <a:cxnSpLocks/>
          </p:cNvCxnSpPr>
          <p:nvPr/>
        </p:nvCxnSpPr>
        <p:spPr>
          <a:xfrm>
            <a:off x="6204715" y="3100816"/>
            <a:ext cx="0" cy="328184"/>
          </a:xfrm>
          <a:prstGeom prst="line">
            <a:avLst/>
          </a:prstGeom>
          <a:ln w="22225">
            <a:solidFill>
              <a:srgbClr val="15439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9">
            <a:extLst>
              <a:ext uri="{FF2B5EF4-FFF2-40B4-BE49-F238E27FC236}">
                <a16:creationId xmlns:a16="http://schemas.microsoft.com/office/drawing/2014/main" id="{D3C851C3-E181-1A4E-9ED8-61E571630ED2}"/>
              </a:ext>
            </a:extLst>
          </p:cNvPr>
          <p:cNvSpPr/>
          <p:nvPr/>
        </p:nvSpPr>
        <p:spPr bwMode="auto">
          <a:xfrm>
            <a:off x="4292505" y="3194270"/>
            <a:ext cx="1803494" cy="138477"/>
          </a:xfrm>
          <a:prstGeom prst="rect">
            <a:avLst/>
          </a:prstGeom>
          <a:solidFill>
            <a:srgbClr val="00B050">
              <a:alpha val="33000"/>
            </a:srgbClr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9AC7E81F-231F-8849-A1C5-B9295E685EE9}"/>
              </a:ext>
            </a:extLst>
          </p:cNvPr>
          <p:cNvSpPr/>
          <p:nvPr/>
        </p:nvSpPr>
        <p:spPr bwMode="auto">
          <a:xfrm>
            <a:off x="4855425" y="2830087"/>
            <a:ext cx="1682866" cy="171075"/>
          </a:xfrm>
          <a:prstGeom prst="rect">
            <a:avLst/>
          </a:prstGeom>
          <a:solidFill>
            <a:srgbClr val="15439F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Deforestation in 2015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D05C241C-3CEA-AB41-B5DB-D8072C4D1426}"/>
              </a:ext>
            </a:extLst>
          </p:cNvPr>
          <p:cNvSpPr txBox="1"/>
          <p:nvPr/>
        </p:nvSpPr>
        <p:spPr>
          <a:xfrm>
            <a:off x="4855425" y="3297053"/>
            <a:ext cx="625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412028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6">
            <a:extLst>
              <a:ext uri="{FF2B5EF4-FFF2-40B4-BE49-F238E27FC236}">
                <a16:creationId xmlns:a16="http://schemas.microsoft.com/office/drawing/2014/main" id="{C50B193A-F864-464E-AE0F-2CC9263E0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176450" cy="1325563"/>
          </a:xfrm>
        </p:spPr>
        <p:txBody>
          <a:bodyPr>
            <a:noAutofit/>
          </a:bodyPr>
          <a:lstStyle/>
          <a:p>
            <a:r>
              <a:rPr lang="en-GB" sz="3600" b="1" dirty="0"/>
              <a:t>ISCC offers </a:t>
            </a:r>
            <a:r>
              <a:rPr lang="en-GB" sz="3600" b="1" u="sng" dirty="0"/>
              <a:t>wide expertise in GHG calculation </a:t>
            </a:r>
            <a:r>
              <a:rPr lang="en-GB" sz="3600" b="1" dirty="0"/>
              <a:t>and supports companies in reducing their carbon footprint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ADC072B-598C-E04B-9B4F-208626019871}"/>
              </a:ext>
            </a:extLst>
          </p:cNvPr>
          <p:cNvSpPr/>
          <p:nvPr/>
        </p:nvSpPr>
        <p:spPr bwMode="auto">
          <a:xfrm>
            <a:off x="510414" y="3110055"/>
            <a:ext cx="5262266" cy="3296718"/>
          </a:xfrm>
          <a:prstGeom prst="rect">
            <a:avLst/>
          </a:prstGeom>
          <a:solidFill>
            <a:schemeClr val="bg1">
              <a:alpha val="82000"/>
            </a:schemeClr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 22" descr="Bildschirmfoto 2016-07-05 um 15.22.17.png">
            <a:extLst>
              <a:ext uri="{FF2B5EF4-FFF2-40B4-BE49-F238E27FC236}">
                <a16:creationId xmlns:a16="http://schemas.microsoft.com/office/drawing/2014/main" id="{88E4B78E-2705-4045-9CB5-AE68C3DDF9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950" y="3110055"/>
            <a:ext cx="2177836" cy="3296718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ung 4">
            <a:extLst>
              <a:ext uri="{FF2B5EF4-FFF2-40B4-BE49-F238E27FC236}">
                <a16:creationId xmlns:a16="http://schemas.microsoft.com/office/drawing/2014/main" id="{10841B43-50AF-764B-8248-17927D31D06A}"/>
              </a:ext>
            </a:extLst>
          </p:cNvPr>
          <p:cNvGrpSpPr/>
          <p:nvPr/>
        </p:nvGrpSpPr>
        <p:grpSpPr>
          <a:xfrm>
            <a:off x="510414" y="3496713"/>
            <a:ext cx="5172126" cy="2784593"/>
            <a:chOff x="20986" y="1515533"/>
            <a:chExt cx="9021413" cy="4728578"/>
          </a:xfrm>
        </p:grpSpPr>
        <p:grpSp>
          <p:nvGrpSpPr>
            <p:cNvPr id="7" name="Gruppierung 17">
              <a:extLst>
                <a:ext uri="{FF2B5EF4-FFF2-40B4-BE49-F238E27FC236}">
                  <a16:creationId xmlns:a16="http://schemas.microsoft.com/office/drawing/2014/main" id="{6F7F44CE-B82D-5A44-B044-041DE74BCFDB}"/>
                </a:ext>
              </a:extLst>
            </p:cNvPr>
            <p:cNvGrpSpPr/>
            <p:nvPr/>
          </p:nvGrpSpPr>
          <p:grpSpPr>
            <a:xfrm>
              <a:off x="1879600" y="1515533"/>
              <a:ext cx="6722533" cy="3996269"/>
              <a:chOff x="999067" y="1667933"/>
              <a:chExt cx="5955340" cy="3996269"/>
            </a:xfrm>
          </p:grpSpPr>
          <p:cxnSp>
            <p:nvCxnSpPr>
              <p:cNvPr id="13" name="Gerade Verbindung mit Pfeil 12">
                <a:extLst>
                  <a:ext uri="{FF2B5EF4-FFF2-40B4-BE49-F238E27FC236}">
                    <a16:creationId xmlns:a16="http://schemas.microsoft.com/office/drawing/2014/main" id="{39EB28A0-4153-5040-9222-852FF0B9B91E}"/>
                  </a:ext>
                </a:extLst>
              </p:cNvPr>
              <p:cNvCxnSpPr/>
              <p:nvPr/>
            </p:nvCxnSpPr>
            <p:spPr>
              <a:xfrm flipV="1">
                <a:off x="999067" y="1667933"/>
                <a:ext cx="0" cy="3996267"/>
              </a:xfrm>
              <a:prstGeom prst="straightConnector1">
                <a:avLst/>
              </a:prstGeom>
              <a:ln>
                <a:solidFill>
                  <a:srgbClr val="0048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245552C5-A3BC-6D42-879C-7DFF9A9084ED}"/>
                  </a:ext>
                </a:extLst>
              </p:cNvPr>
              <p:cNvCxnSpPr/>
              <p:nvPr/>
            </p:nvCxnSpPr>
            <p:spPr>
              <a:xfrm flipV="1">
                <a:off x="999067" y="5664201"/>
                <a:ext cx="5955340" cy="1"/>
              </a:xfrm>
              <a:prstGeom prst="straightConnector1">
                <a:avLst/>
              </a:prstGeom>
              <a:ln>
                <a:solidFill>
                  <a:srgbClr val="0048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57CFB84-CFAB-0741-8AB9-6ED72D459F38}"/>
                </a:ext>
              </a:extLst>
            </p:cNvPr>
            <p:cNvSpPr txBox="1"/>
            <p:nvPr/>
          </p:nvSpPr>
          <p:spPr>
            <a:xfrm>
              <a:off x="20986" y="1592208"/>
              <a:ext cx="2103799" cy="109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rgbClr val="0048A0"/>
                  </a:solidFill>
                  <a:latin typeface="Arial"/>
                  <a:cs typeface="Arial"/>
                </a:rPr>
                <a:t>Carbon Footprint</a:t>
              </a:r>
            </a:p>
          </p:txBody>
        </p:sp>
        <p:pic>
          <p:nvPicPr>
            <p:cNvPr id="9" name="Bild 3" descr="Footprint.png">
              <a:extLst>
                <a:ext uri="{FF2B5EF4-FFF2-40B4-BE49-F238E27FC236}">
                  <a16:creationId xmlns:a16="http://schemas.microsoft.com/office/drawing/2014/main" id="{024CD68D-CABB-2948-971E-0FE2BA7A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1743">
              <a:off x="2300316" y="2634314"/>
              <a:ext cx="2079167" cy="229060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C6340BB-29CB-C848-9E82-97FFFC3B89C0}"/>
                </a:ext>
              </a:extLst>
            </p:cNvPr>
            <p:cNvSpPr txBox="1"/>
            <p:nvPr/>
          </p:nvSpPr>
          <p:spPr>
            <a:xfrm>
              <a:off x="7759699" y="5616940"/>
              <a:ext cx="1282700" cy="62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rgbClr val="0048A0"/>
                  </a:solidFill>
                  <a:latin typeface="Arial"/>
                  <a:cs typeface="Arial"/>
                </a:rPr>
                <a:t>Time</a:t>
              </a:r>
            </a:p>
          </p:txBody>
        </p:sp>
        <p:pic>
          <p:nvPicPr>
            <p:cNvPr id="11" name="Bild 21" descr="Footprint.png">
              <a:extLst>
                <a:ext uri="{FF2B5EF4-FFF2-40B4-BE49-F238E27FC236}">
                  <a16:creationId xmlns:a16="http://schemas.microsoft.com/office/drawing/2014/main" id="{B5D8BC05-E05F-4B4D-9AF5-EDAC755C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1743">
              <a:off x="3512154" y="3506675"/>
              <a:ext cx="1527604" cy="1682954"/>
            </a:xfrm>
            <a:prstGeom prst="rect">
              <a:avLst/>
            </a:prstGeom>
          </p:spPr>
        </p:pic>
        <p:pic>
          <p:nvPicPr>
            <p:cNvPr id="12" name="Bild 24" descr="Footprint.png">
              <a:extLst>
                <a:ext uri="{FF2B5EF4-FFF2-40B4-BE49-F238E27FC236}">
                  <a16:creationId xmlns:a16="http://schemas.microsoft.com/office/drawing/2014/main" id="{E203B448-0C69-D44E-B2EC-EE06C47FC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1743">
              <a:off x="4434314" y="4283306"/>
              <a:ext cx="1082319" cy="1192385"/>
            </a:xfrm>
            <a:prstGeom prst="rect">
              <a:avLst/>
            </a:prstGeom>
          </p:spPr>
        </p:pic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8E9E23B-EAF6-1249-BE01-DE8CCB27CEC6}"/>
              </a:ext>
            </a:extLst>
          </p:cNvPr>
          <p:cNvCxnSpPr>
            <a:cxnSpLocks/>
          </p:cNvCxnSpPr>
          <p:nvPr/>
        </p:nvCxnSpPr>
        <p:spPr>
          <a:xfrm>
            <a:off x="1875362" y="3541202"/>
            <a:ext cx="3651764" cy="2059527"/>
          </a:xfrm>
          <a:prstGeom prst="straightConnector1">
            <a:avLst/>
          </a:prstGeom>
          <a:ln>
            <a:solidFill>
              <a:srgbClr val="0048A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0CDB2F5F-AE15-4249-86CE-BB74906FC783}"/>
              </a:ext>
            </a:extLst>
          </p:cNvPr>
          <p:cNvSpPr/>
          <p:nvPr/>
        </p:nvSpPr>
        <p:spPr>
          <a:xfrm>
            <a:off x="8686054" y="5341980"/>
            <a:ext cx="3095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„</a:t>
            </a:r>
            <a:r>
              <a:rPr lang="en-GB" b="1" dirty="0"/>
              <a:t>Reduce the carbon footprint of "the drink in your hand” </a:t>
            </a:r>
            <a:r>
              <a:rPr lang="en-GB" dirty="0"/>
              <a:t>by 25 percent by 2020 against a 2010 baseline.”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6CD56B84-2BF1-E442-BFBF-CFCC6DEA5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190" y="4581404"/>
            <a:ext cx="2075352" cy="686463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D7C834FF-CF52-2842-A9AA-FFFAAA1E5FF5}"/>
              </a:ext>
            </a:extLst>
          </p:cNvPr>
          <p:cNvSpPr/>
          <p:nvPr/>
        </p:nvSpPr>
        <p:spPr>
          <a:xfrm>
            <a:off x="8757051" y="2969924"/>
            <a:ext cx="24765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„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reduce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carbon</a:t>
            </a:r>
            <a:r>
              <a:rPr lang="de-DE" b="1" dirty="0"/>
              <a:t> </a:t>
            </a:r>
            <a:r>
              <a:rPr lang="de-DE" b="1" dirty="0" err="1"/>
              <a:t>footprint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production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75 </a:t>
            </a:r>
            <a:r>
              <a:rPr lang="de-DE" dirty="0" err="1"/>
              <a:t>percent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2030.</a:t>
            </a:r>
            <a:r>
              <a:rPr lang="en-GB" sz="2000" dirty="0"/>
              <a:t>”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111A6B9-1AD8-3047-9A94-20C8A725416C}"/>
              </a:ext>
            </a:extLst>
          </p:cNvPr>
          <p:cNvSpPr txBox="1"/>
          <p:nvPr/>
        </p:nvSpPr>
        <p:spPr>
          <a:xfrm>
            <a:off x="510414" y="2340695"/>
            <a:ext cx="7814372" cy="707886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To address climate change, countries adopted the Paris Agreement to limit global temperature rise to well below 2 degrees Celsius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53CA2D6-62CC-2E42-88D8-E35956E2B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1064" y="2272312"/>
            <a:ext cx="1234237" cy="6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30" y="563907"/>
            <a:ext cx="10469218" cy="1325563"/>
          </a:xfrm>
        </p:spPr>
        <p:txBody>
          <a:bodyPr>
            <a:noAutofit/>
          </a:bodyPr>
          <a:lstStyle/>
          <a:p>
            <a:r>
              <a:rPr lang="es-GT" sz="3600" b="1" u="sng" dirty="0"/>
              <a:t>Social criteria are very important </a:t>
            </a:r>
            <a:r>
              <a:rPr lang="es-GT" sz="3600" b="1" dirty="0"/>
              <a:t>within ISCC – </a:t>
            </a:r>
            <a:br>
              <a:rPr lang="es-GT" sz="3600" b="1" dirty="0"/>
            </a:br>
            <a:r>
              <a:rPr lang="es-GT" sz="3600" b="1" dirty="0"/>
              <a:t>Principle 4: No violation of human, labour and land rights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8CC293A-9643-4246-9BDC-AC5E361636F2}"/>
              </a:ext>
            </a:extLst>
          </p:cNvPr>
          <p:cNvSpPr txBox="1">
            <a:spLocks/>
          </p:cNvSpPr>
          <p:nvPr/>
        </p:nvSpPr>
        <p:spPr>
          <a:xfrm>
            <a:off x="1397731" y="355312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Access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primary</a:t>
            </a:r>
            <a:r>
              <a:rPr lang="de-DE" sz="1600" b="1" dirty="0"/>
              <a:t> </a:t>
            </a:r>
            <a:r>
              <a:rPr lang="de-DE" sz="1600" b="1" dirty="0" err="1"/>
              <a:t>school</a:t>
            </a:r>
            <a:r>
              <a:rPr lang="de-DE" sz="1600" b="1" dirty="0"/>
              <a:t> </a:t>
            </a:r>
            <a:r>
              <a:rPr lang="de-DE" sz="1600" b="1" dirty="0" err="1"/>
              <a:t>education</a:t>
            </a:r>
            <a:endParaRPr lang="de-DE" sz="1600" b="1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FDD62EC-AF94-2149-96EA-1942CB41A993}"/>
              </a:ext>
            </a:extLst>
          </p:cNvPr>
          <p:cNvSpPr txBox="1">
            <a:spLocks/>
          </p:cNvSpPr>
          <p:nvPr/>
        </p:nvSpPr>
        <p:spPr>
          <a:xfrm>
            <a:off x="1397731" y="5859683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 err="1"/>
              <a:t>Adquate</a:t>
            </a:r>
            <a:r>
              <a:rPr lang="en-GB" sz="1500" b="1" dirty="0"/>
              <a:t> training</a:t>
            </a:r>
            <a:endParaRPr lang="en-GB" sz="15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2504614-489F-034C-91F7-B52F102C55C3}"/>
              </a:ext>
            </a:extLst>
          </p:cNvPr>
          <p:cNvSpPr txBox="1">
            <a:spLocks/>
          </p:cNvSpPr>
          <p:nvPr/>
        </p:nvSpPr>
        <p:spPr>
          <a:xfrm>
            <a:off x="4984272" y="5859683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Payment of a minimum wage</a:t>
            </a:r>
            <a:endParaRPr lang="en-GB" sz="1500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BCF9D71-892D-2C4E-90E5-86F70DDF063D}"/>
              </a:ext>
            </a:extLst>
          </p:cNvPr>
          <p:cNvSpPr txBox="1">
            <a:spLocks/>
          </p:cNvSpPr>
          <p:nvPr/>
        </p:nvSpPr>
        <p:spPr>
          <a:xfrm>
            <a:off x="4984272" y="355312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No forced labour &amp; no discrimination</a:t>
            </a:r>
            <a:endParaRPr lang="en-GB" sz="1500" dirty="0"/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9F917B46-CF03-8141-BA6D-80EB76C125C8}"/>
              </a:ext>
            </a:extLst>
          </p:cNvPr>
          <p:cNvSpPr txBox="1">
            <a:spLocks/>
          </p:cNvSpPr>
          <p:nvPr/>
        </p:nvSpPr>
        <p:spPr>
          <a:xfrm>
            <a:off x="8570813" y="5859683"/>
            <a:ext cx="3271717" cy="569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Labour organisation and collective bargaining are allowed</a:t>
            </a:r>
            <a:endParaRPr lang="en-GB" sz="1500" dirty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D334ADB-78BE-BF4C-B31A-4D5B53051223}"/>
              </a:ext>
            </a:extLst>
          </p:cNvPr>
          <p:cNvSpPr txBox="1">
            <a:spLocks/>
          </p:cNvSpPr>
          <p:nvPr/>
        </p:nvSpPr>
        <p:spPr>
          <a:xfrm>
            <a:off x="8570813" y="3553127"/>
            <a:ext cx="3271717" cy="548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Only competent and non-vulnerable workers do hazardous work</a:t>
            </a:r>
            <a:endParaRPr lang="en-GB" sz="1500" dirty="0"/>
          </a:p>
        </p:txBody>
      </p:sp>
      <p:pic>
        <p:nvPicPr>
          <p:cNvPr id="15" name="Bild 3">
            <a:extLst>
              <a:ext uri="{FF2B5EF4-FFF2-40B4-BE49-F238E27FC236}">
                <a16:creationId xmlns:a16="http://schemas.microsoft.com/office/drawing/2014/main" id="{33CEF25B-9315-A444-B1BE-5E22D49FB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7" b="5967"/>
          <a:stretch/>
        </p:blipFill>
        <p:spPr>
          <a:xfrm>
            <a:off x="1312904" y="2207970"/>
            <a:ext cx="3387431" cy="1325563"/>
          </a:xfrm>
          <a:prstGeom prst="rect">
            <a:avLst/>
          </a:prstGeom>
        </p:spPr>
      </p:pic>
      <p:pic>
        <p:nvPicPr>
          <p:cNvPr id="16" name="Bild 2">
            <a:extLst>
              <a:ext uri="{FF2B5EF4-FFF2-40B4-BE49-F238E27FC236}">
                <a16:creationId xmlns:a16="http://schemas.microsoft.com/office/drawing/2014/main" id="{19CCCBDC-E353-3646-B210-6C503CF9F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11" b="20311"/>
          <a:stretch/>
        </p:blipFill>
        <p:spPr>
          <a:xfrm>
            <a:off x="4948039" y="2206230"/>
            <a:ext cx="3387432" cy="1327303"/>
          </a:xfrm>
          <a:prstGeom prst="rect">
            <a:avLst/>
          </a:prstGeom>
        </p:spPr>
      </p:pic>
      <p:pic>
        <p:nvPicPr>
          <p:cNvPr id="17" name="Bild 19">
            <a:extLst>
              <a:ext uri="{FF2B5EF4-FFF2-40B4-BE49-F238E27FC236}">
                <a16:creationId xmlns:a16="http://schemas.microsoft.com/office/drawing/2014/main" id="{ECDE20F7-9D35-9544-B96C-A858AE46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92" b="30486"/>
          <a:stretch/>
        </p:blipFill>
        <p:spPr>
          <a:xfrm>
            <a:off x="8583175" y="2206230"/>
            <a:ext cx="3387431" cy="1327303"/>
          </a:xfrm>
          <a:prstGeom prst="rect">
            <a:avLst/>
          </a:prstGeom>
        </p:spPr>
      </p:pic>
      <p:pic>
        <p:nvPicPr>
          <p:cNvPr id="20" name="Bild 20">
            <a:extLst>
              <a:ext uri="{FF2B5EF4-FFF2-40B4-BE49-F238E27FC236}">
                <a16:creationId xmlns:a16="http://schemas.microsoft.com/office/drawing/2014/main" id="{84E92287-939D-E94A-B54D-AFD225C18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38" b="20738"/>
          <a:stretch/>
        </p:blipFill>
        <p:spPr>
          <a:xfrm>
            <a:off x="1282017" y="4512500"/>
            <a:ext cx="3387431" cy="1317081"/>
          </a:xfrm>
          <a:prstGeom prst="rect">
            <a:avLst/>
          </a:prstGeom>
        </p:spPr>
      </p:pic>
      <p:pic>
        <p:nvPicPr>
          <p:cNvPr id="21" name="Bild 5">
            <a:extLst>
              <a:ext uri="{FF2B5EF4-FFF2-40B4-BE49-F238E27FC236}">
                <a16:creationId xmlns:a16="http://schemas.microsoft.com/office/drawing/2014/main" id="{737B31C5-62B2-8B41-8EC1-AFD4087E81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82" b="12682"/>
          <a:stretch/>
        </p:blipFill>
        <p:spPr>
          <a:xfrm>
            <a:off x="4923426" y="4502278"/>
            <a:ext cx="3387432" cy="1327303"/>
          </a:xfrm>
          <a:prstGeom prst="rect">
            <a:avLst/>
          </a:prstGeom>
        </p:spPr>
      </p:pic>
      <p:pic>
        <p:nvPicPr>
          <p:cNvPr id="25" name="Bild 21" descr="IMG_0241.JPG">
            <a:extLst>
              <a:ext uri="{FF2B5EF4-FFF2-40B4-BE49-F238E27FC236}">
                <a16:creationId xmlns:a16="http://schemas.microsoft.com/office/drawing/2014/main" id="{6D861BDC-FBD3-C441-9974-A39488853C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4" b="23814"/>
          <a:stretch/>
        </p:blipFill>
        <p:spPr>
          <a:xfrm>
            <a:off x="8548334" y="4502278"/>
            <a:ext cx="3387432" cy="13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122642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The </a:t>
            </a:r>
            <a:r>
              <a:rPr lang="es-GT" sz="3600" b="1" u="sng" dirty="0"/>
              <a:t>ISCC Smallholder Program </a:t>
            </a:r>
            <a:r>
              <a:rPr lang="es-GT" sz="3600" b="1" dirty="0"/>
              <a:t>reduces the burden, risks and costs for smallholders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029" y="2024407"/>
            <a:ext cx="6618514" cy="4637650"/>
          </a:xfrm>
        </p:spPr>
        <p:txBody>
          <a:bodyPr>
            <a:normAutofit/>
          </a:bodyPr>
          <a:lstStyle/>
          <a:p>
            <a:r>
              <a:rPr lang="en-GB" sz="2200" dirty="0"/>
              <a:t>The </a:t>
            </a:r>
            <a:r>
              <a:rPr lang="en-GB" sz="2200" b="1" dirty="0"/>
              <a:t>majority of the world’s farms</a:t>
            </a:r>
            <a:r>
              <a:rPr lang="en-GB" sz="2200" dirty="0"/>
              <a:t> are managed by </a:t>
            </a:r>
            <a:r>
              <a:rPr lang="en-GB" sz="2200" b="1" dirty="0"/>
              <a:t>independent smallholders </a:t>
            </a:r>
            <a:r>
              <a:rPr lang="en-GB" sz="2200" dirty="0"/>
              <a:t>who</a:t>
            </a:r>
            <a:r>
              <a:rPr lang="en-GB" sz="2200" b="1" dirty="0"/>
              <a:t> </a:t>
            </a:r>
            <a:r>
              <a:rPr lang="en-GB" sz="2200" dirty="0"/>
              <a:t>often don‘t have access to certification </a:t>
            </a:r>
          </a:p>
          <a:p>
            <a:r>
              <a:rPr lang="en-GB" sz="2200" dirty="0"/>
              <a:t>The ISH Program offers:</a:t>
            </a:r>
          </a:p>
          <a:p>
            <a:pPr marL="585788" lvl="1" indent="-227013"/>
            <a:r>
              <a:rPr lang="en-GB" sz="2000" b="1" dirty="0"/>
              <a:t>Facilitated registration </a:t>
            </a:r>
            <a:r>
              <a:rPr lang="en-GB" sz="2000" dirty="0"/>
              <a:t>process for smallholders</a:t>
            </a:r>
          </a:p>
          <a:p>
            <a:pPr marL="585788" lvl="1" indent="-227013"/>
            <a:r>
              <a:rPr lang="en-GB" sz="2000" b="1" dirty="0"/>
              <a:t>Simplified audit procedures</a:t>
            </a:r>
          </a:p>
          <a:p>
            <a:pPr marL="585788" lvl="1" indent="-227013"/>
            <a:r>
              <a:rPr lang="en-GB" sz="2000" b="1" dirty="0"/>
              <a:t>Group certification </a:t>
            </a:r>
            <a:r>
              <a:rPr lang="en-GB" sz="2000" dirty="0"/>
              <a:t>under a central office</a:t>
            </a:r>
          </a:p>
          <a:p>
            <a:pPr marL="585788" lvl="1" indent="-227013"/>
            <a:r>
              <a:rPr lang="en-US" sz="2000" dirty="0"/>
              <a:t>Transfer of several responsibilities from ISH to a CO</a:t>
            </a:r>
            <a:endParaRPr lang="en-GB" sz="2000" dirty="0"/>
          </a:p>
          <a:p>
            <a:pPr marL="585788" lvl="1" indent="-227013"/>
            <a:r>
              <a:rPr lang="en-GB" sz="2000" dirty="0"/>
              <a:t>Compliance with </a:t>
            </a:r>
            <a:r>
              <a:rPr lang="en-GB" sz="2000" b="1" dirty="0"/>
              <a:t>ISCC principle 1 </a:t>
            </a:r>
            <a:r>
              <a:rPr lang="en-GB" sz="2000" dirty="0"/>
              <a:t>verified via GRAS</a:t>
            </a:r>
          </a:p>
          <a:p>
            <a:pPr marL="585788" lvl="1" indent="-227013"/>
            <a:r>
              <a:rPr lang="en-GB" sz="2000" dirty="0"/>
              <a:t>Innovative </a:t>
            </a:r>
            <a:r>
              <a:rPr lang="en-GB" sz="2000" b="1" dirty="0"/>
              <a:t>train-the-trainer approach</a:t>
            </a:r>
          </a:p>
          <a:p>
            <a:pPr marL="585788" lvl="1" indent="-227013"/>
            <a:r>
              <a:rPr lang="en-US" sz="2000" b="1" dirty="0"/>
              <a:t>Dashboard and mobile apps</a:t>
            </a:r>
            <a:r>
              <a:rPr lang="en-US" sz="2000" dirty="0"/>
              <a:t> to support ISH mapping, basic farmer data and field specific data collection, traceability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7" name="Grafik 6" descr="Ein Bild, das Person, Baum, draußen, Boden enthält.&#10;&#10;Automatisch generierte Beschreibung">
            <a:extLst>
              <a:ext uri="{FF2B5EF4-FFF2-40B4-BE49-F238E27FC236}">
                <a16:creationId xmlns:a16="http://schemas.microsoft.com/office/drawing/2014/main" id="{3D68F02A-38B9-E342-BA53-FA9672A7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85" y="2119927"/>
            <a:ext cx="3176814" cy="4446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72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Palm is determined as a </a:t>
            </a:r>
            <a:r>
              <a:rPr lang="es-GT" sz="3600" b="1" u="sng" dirty="0"/>
              <a:t>high iLUC-risk feedstock </a:t>
            </a:r>
            <a:r>
              <a:rPr lang="es-GT" sz="3600" b="1" dirty="0"/>
              <a:t>by the European Commission</a:t>
            </a:r>
            <a:endParaRPr lang="es-GT" sz="3600" b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633" y="2024407"/>
            <a:ext cx="6586888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400" dirty="0"/>
              <a:t>The Delegated act on low and high </a:t>
            </a:r>
            <a:r>
              <a:rPr lang="en-GB" sz="2400" dirty="0" err="1"/>
              <a:t>iLUC</a:t>
            </a:r>
            <a:r>
              <a:rPr lang="en-GB" sz="2400" dirty="0"/>
              <a:t>-risk biofuels was published by the European Commission on 13 March 2019*</a:t>
            </a:r>
          </a:p>
          <a:p>
            <a:pPr>
              <a:lnSpc>
                <a:spcPct val="110000"/>
              </a:lnSpc>
              <a:buClr>
                <a:srgbClr val="094A9E"/>
              </a:buClr>
            </a:pPr>
            <a:r>
              <a:rPr lang="en-GB" sz="2400" b="1" dirty="0"/>
              <a:t>High </a:t>
            </a:r>
            <a:r>
              <a:rPr lang="en-GB" sz="2400" b="1" dirty="0" err="1"/>
              <a:t>iLUC</a:t>
            </a:r>
            <a:r>
              <a:rPr lang="en-GB" sz="2400" b="1" dirty="0"/>
              <a:t>-risk biofuels </a:t>
            </a:r>
            <a:r>
              <a:rPr lang="en-GB" sz="2400" dirty="0"/>
              <a:t>“for which significant expansion of the production into land with high-carbon stock is observed and the gradual decrease in their contribution to the targets laid down in this Directive” to be reduced starting from </a:t>
            </a:r>
            <a:r>
              <a:rPr lang="en-GB" sz="2400" b="1" dirty="0"/>
              <a:t>31 December 2023</a:t>
            </a:r>
            <a:r>
              <a:rPr lang="en-GB" sz="2400" dirty="0"/>
              <a:t> to 0% by 2030</a:t>
            </a:r>
          </a:p>
          <a:p>
            <a:pPr>
              <a:lnSpc>
                <a:spcPct val="110000"/>
              </a:lnSpc>
              <a:buClr>
                <a:srgbClr val="094A9E"/>
              </a:buClr>
            </a:pPr>
            <a:r>
              <a:rPr lang="en-GB" sz="2400" dirty="0"/>
              <a:t>Delegated act sets out </a:t>
            </a:r>
            <a:r>
              <a:rPr lang="en-GB" sz="2400" b="1" dirty="0"/>
              <a:t>criteria and methodology to determine high </a:t>
            </a:r>
            <a:r>
              <a:rPr lang="en-GB" sz="2400" b="1" dirty="0" err="1"/>
              <a:t>iLUC</a:t>
            </a:r>
            <a:r>
              <a:rPr lang="en-GB" sz="2400" b="1" dirty="0"/>
              <a:t>-risk feedstocks</a:t>
            </a:r>
          </a:p>
          <a:p>
            <a:pPr>
              <a:lnSpc>
                <a:spcPct val="110000"/>
              </a:lnSpc>
              <a:buClr>
                <a:srgbClr val="094A9E"/>
              </a:buClr>
            </a:pPr>
            <a:r>
              <a:rPr lang="en-GB" sz="2400" dirty="0"/>
              <a:t>Palm as only crop to be categorized as high </a:t>
            </a:r>
            <a:r>
              <a:rPr lang="en-GB" sz="2400" dirty="0" err="1"/>
              <a:t>iLUC</a:t>
            </a:r>
            <a:r>
              <a:rPr lang="en-GB" sz="2400" dirty="0"/>
              <a:t>-risk feedstock (in the annex to the delegated act)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F2EF67-4520-1742-B77B-396CC0316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3051"/>
          <a:stretch/>
        </p:blipFill>
        <p:spPr>
          <a:xfrm>
            <a:off x="8073190" y="2119927"/>
            <a:ext cx="3280610" cy="4404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93CF65-33AC-C74E-944C-B3BB51989936}"/>
              </a:ext>
            </a:extLst>
          </p:cNvPr>
          <p:cNvSpPr txBox="1"/>
          <p:nvPr/>
        </p:nvSpPr>
        <p:spPr>
          <a:xfrm>
            <a:off x="838200" y="6375745"/>
            <a:ext cx="64661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*COMMISSION DELEGATED REGULATION (EU) 2019/807: </a:t>
            </a:r>
            <a:br>
              <a:rPr lang="de-DE" sz="1050" dirty="0"/>
            </a:br>
            <a:r>
              <a:rPr lang="de-DE" sz="1050" dirty="0">
                <a:hlinkClick r:id="rId4"/>
              </a:rPr>
              <a:t>https://eur-lex.europa.eu/legal-content/EN/TXT/PDF/?uri=CELEX:32019R0807&amp;from=EN</a:t>
            </a:r>
            <a:endParaRPr lang="de-DE" sz="1050" dirty="0"/>
          </a:p>
          <a:p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684637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67603B-F393-7E40-80A8-11D36BA8D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2" r="42772"/>
          <a:stretch/>
        </p:blipFill>
        <p:spPr>
          <a:xfrm>
            <a:off x="8176985" y="2121166"/>
            <a:ext cx="3176814" cy="4403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875660" cy="1325563"/>
          </a:xfrm>
        </p:spPr>
        <p:txBody>
          <a:bodyPr>
            <a:noAutofit/>
          </a:bodyPr>
          <a:lstStyle/>
          <a:p>
            <a:r>
              <a:rPr lang="en-GB" sz="3600" b="1" dirty="0"/>
              <a:t>In case palm fulfils one of the three additionality measures, the feedstock may qualify as low </a:t>
            </a:r>
            <a:r>
              <a:rPr lang="en-GB" sz="3600" b="1" dirty="0" err="1"/>
              <a:t>iLUC</a:t>
            </a:r>
            <a:r>
              <a:rPr lang="en-GB" sz="3600" b="1" dirty="0"/>
              <a:t> risk</a:t>
            </a:r>
            <a:endParaRPr lang="es-GT" sz="3600" b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2" y="2024406"/>
            <a:ext cx="6247738" cy="455686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GB" sz="2400" b="1" u="sng" dirty="0"/>
              <a:t>Additionality Measure 1: Unused and abandoned land</a:t>
            </a:r>
          </a:p>
          <a:p>
            <a:pPr marL="669925" lvl="1" indent="-227013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cs typeface="Arial"/>
              </a:rPr>
              <a:t>Cultivation on abandoned land or severely degraded land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b="1" u="sng" dirty="0"/>
              <a:t>Additionality Measure 2: Yield increase</a:t>
            </a:r>
          </a:p>
          <a:p>
            <a:pPr marL="622300" lvl="1" indent="-165100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cs typeface="Arial"/>
              </a:rPr>
              <a:t>Yield increase from agriculture can be achieved via implementing improved agricultural practices</a:t>
            </a:r>
            <a:endParaRPr lang="en-GB" sz="2200" b="1" u="sng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b="1" u="sng" dirty="0"/>
              <a:t>Additionality Measure 3: Smallholders</a:t>
            </a:r>
          </a:p>
          <a:p>
            <a:pPr marL="582613" lvl="1" indent="-225425"/>
            <a:r>
              <a:rPr lang="en-GB" sz="2200" dirty="0"/>
              <a:t>Measure applied by smallholders</a:t>
            </a:r>
          </a:p>
          <a:p>
            <a:pPr marL="357188" lvl="1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b="1" dirty="0"/>
              <a:t>Further clarification on the verification/ certification from the EU Commission currently missing</a:t>
            </a:r>
          </a:p>
        </p:txBody>
      </p:sp>
    </p:spTree>
    <p:extLst>
      <p:ext uri="{BB962C8B-B14F-4D97-AF65-F5344CB8AC3E}">
        <p14:creationId xmlns:p14="http://schemas.microsoft.com/office/powerpoint/2010/main" val="180570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aum, Pflanze, draußen, Boden enthält.&#10;&#10;Automatisch generierte Beschreibung">
            <a:extLst>
              <a:ext uri="{FF2B5EF4-FFF2-40B4-BE49-F238E27FC236}">
                <a16:creationId xmlns:a16="http://schemas.microsoft.com/office/drawing/2014/main" id="{34CA285F-05BA-C249-BF31-28DE2B217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r="5443"/>
          <a:stretch/>
        </p:blipFill>
        <p:spPr>
          <a:xfrm>
            <a:off x="8176985" y="2119926"/>
            <a:ext cx="3176814" cy="4404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ISCC is actively involved in the current iLUC debate</a:t>
            </a:r>
            <a:endParaRPr lang="es-GT" sz="3600" b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2" y="2024407"/>
            <a:ext cx="5893208" cy="4351338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An EU project on testing low </a:t>
            </a:r>
            <a:r>
              <a:rPr lang="en-GB" sz="2400" dirty="0" err="1"/>
              <a:t>iLUC</a:t>
            </a:r>
            <a:r>
              <a:rPr lang="en-GB" sz="2400" dirty="0"/>
              <a:t> risk verification via certification </a:t>
            </a:r>
            <a:r>
              <a:rPr lang="en-GB" sz="2400"/>
              <a:t>schemes on </a:t>
            </a:r>
            <a:r>
              <a:rPr lang="en-GB" sz="2400" dirty="0"/>
              <a:t>behalf of EU Commission will start soon</a:t>
            </a:r>
          </a:p>
          <a:p>
            <a:r>
              <a:rPr lang="en-GB" sz="2400" dirty="0"/>
              <a:t>It must be emphasized that the phasing out will only start in 2023 and a complete ban will be implemented in 2030 – </a:t>
            </a:r>
            <a:r>
              <a:rPr lang="en-GB" sz="2400" b="1" dirty="0"/>
              <a:t>there is still time!</a:t>
            </a:r>
          </a:p>
          <a:p>
            <a:r>
              <a:rPr lang="en-GB" sz="2400" dirty="0"/>
              <a:t>ISCC welcomes any kind of </a:t>
            </a:r>
            <a:r>
              <a:rPr lang="en-GB" sz="2400" b="1" dirty="0"/>
              <a:t>stakeholder involvement</a:t>
            </a:r>
            <a:r>
              <a:rPr lang="en-GB" sz="2400" dirty="0"/>
              <a:t> and supports an </a:t>
            </a:r>
            <a:r>
              <a:rPr lang="en-GB" sz="2400" b="1" dirty="0"/>
              <a:t>active dialogue </a:t>
            </a:r>
            <a:r>
              <a:rPr lang="en-GB" sz="2400" dirty="0"/>
              <a:t>with companies affected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dirty="0">
                <a:sym typeface="Wingdings" pitchFamily="2" charset="2"/>
              </a:rPr>
              <a:t> </a:t>
            </a:r>
            <a:r>
              <a:rPr lang="en-GB" b="1" dirty="0"/>
              <a:t>ISCC will take findings from project into account for developing it’s low </a:t>
            </a:r>
            <a:r>
              <a:rPr lang="en-GB" b="1" dirty="0" err="1"/>
              <a:t>iLUC</a:t>
            </a:r>
            <a:r>
              <a:rPr lang="en-GB" b="1" dirty="0"/>
              <a:t> risk certification approach</a:t>
            </a:r>
          </a:p>
        </p:txBody>
      </p:sp>
    </p:spTree>
    <p:extLst>
      <p:ext uri="{BB962C8B-B14F-4D97-AF65-F5344CB8AC3E}">
        <p14:creationId xmlns:p14="http://schemas.microsoft.com/office/powerpoint/2010/main" val="35580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88696" y="1816674"/>
            <a:ext cx="5117432" cy="955090"/>
          </a:xfrm>
        </p:spPr>
        <p:txBody>
          <a:bodyPr>
            <a:normAutofit/>
          </a:bodyPr>
          <a:lstStyle/>
          <a:p>
            <a:pPr algn="l"/>
            <a:r>
              <a:rPr lang="es-ES" sz="3000" b="1" dirty="0"/>
              <a:t>Congreso Palmero C//PAL III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8695" y="3541013"/>
            <a:ext cx="5352883" cy="300616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Norbert Schmitz has studied business administration at the University of Cologne in Germany where he also acquired his PhD.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He has worked several years for a leading European management consultancy before joining </a:t>
            </a:r>
            <a:r>
              <a:rPr lang="en-GB" sz="1600" dirty="0" err="1"/>
              <a:t>Meo</a:t>
            </a:r>
            <a:r>
              <a:rPr lang="en-GB" sz="1600" dirty="0"/>
              <a:t> Carbon Solutions, a Germany based management consultancy focussing on sustainability.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While working with </a:t>
            </a:r>
            <a:r>
              <a:rPr lang="en-GB" sz="1600" dirty="0" err="1"/>
              <a:t>Meo</a:t>
            </a:r>
            <a:r>
              <a:rPr lang="en-GB" sz="1600" dirty="0"/>
              <a:t>, Norbert developed in a multi-stakeholder initiative ISCC, International Sustainability and Carbon Certification.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Since 2010, he is Managing Director of ISCC System GmbH.</a:t>
            </a:r>
            <a:r>
              <a:rPr lang="de-DE" sz="1100" dirty="0"/>
              <a:t> </a:t>
            </a:r>
            <a:endParaRPr lang="es-ES" sz="1100" dirty="0"/>
          </a:p>
          <a:p>
            <a:pPr algn="just"/>
            <a:endParaRPr lang="es-ES" sz="1500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1874922" y="2937708"/>
            <a:ext cx="49449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ubtítulo 2"/>
          <p:cNvSpPr txBox="1">
            <a:spLocks/>
          </p:cNvSpPr>
          <p:nvPr/>
        </p:nvSpPr>
        <p:spPr>
          <a:xfrm>
            <a:off x="1788694" y="3029678"/>
            <a:ext cx="5352885" cy="40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 dirty="0"/>
              <a:t>Conferencista: </a:t>
            </a:r>
            <a:r>
              <a:rPr lang="es-GT" sz="1600" dirty="0"/>
              <a:t>Dr. Norbert Schmitz, Managing Director at ISCC</a:t>
            </a:r>
            <a:endParaRPr lang="es-ES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F45073-0C7B-AB47-ABA2-70DBDC448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487" y="4136863"/>
            <a:ext cx="2410530" cy="21951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657AB7F-1E51-5F42-A8AA-202843A37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286" y="1625663"/>
            <a:ext cx="3033731" cy="18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48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/>
          <a:lstStyle/>
          <a:p>
            <a:r>
              <a:rPr lang="es-GT" b="1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853" y="1942755"/>
            <a:ext cx="6816032" cy="435133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ISCC is a globally </a:t>
            </a:r>
            <a:r>
              <a:rPr lang="en-US" sz="2600" b="1" dirty="0"/>
              <a:t>leading certification system </a:t>
            </a:r>
            <a:r>
              <a:rPr lang="en-US" sz="2600" dirty="0"/>
              <a:t>for </a:t>
            </a:r>
            <a:r>
              <a:rPr lang="en-US" sz="2600" b="1" dirty="0"/>
              <a:t>fully traceable </a:t>
            </a:r>
            <a:r>
              <a:rPr lang="en-US" sz="2600" dirty="0"/>
              <a:t>and </a:t>
            </a:r>
            <a:r>
              <a:rPr lang="en-US" sz="2600" b="1" dirty="0"/>
              <a:t>deforestation-free</a:t>
            </a:r>
            <a:r>
              <a:rPr lang="en-US" sz="2600" dirty="0"/>
              <a:t> supply chains</a:t>
            </a:r>
          </a:p>
          <a:p>
            <a:pPr>
              <a:spcAft>
                <a:spcPts val="600"/>
              </a:spcAft>
            </a:pPr>
            <a:r>
              <a:rPr lang="en-US" sz="2600" b="1" dirty="0"/>
              <a:t>Regulators, leading brand owners </a:t>
            </a:r>
            <a:r>
              <a:rPr lang="en-US" sz="2600" dirty="0"/>
              <a:t>and </a:t>
            </a:r>
            <a:r>
              <a:rPr lang="en-US" sz="2600" b="1" dirty="0"/>
              <a:t>retailers</a:t>
            </a:r>
            <a:r>
              <a:rPr lang="en-US" sz="2600" dirty="0"/>
              <a:t> recognize ISCC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ISCC has comprehensive experience in </a:t>
            </a:r>
            <a:r>
              <a:rPr lang="en-US" sz="2600" b="1" dirty="0"/>
              <a:t>carbon footprint </a:t>
            </a:r>
            <a:r>
              <a:rPr lang="en-US" sz="2600" dirty="0"/>
              <a:t>calculations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The </a:t>
            </a:r>
            <a:r>
              <a:rPr lang="en-US" sz="2600" b="1" dirty="0"/>
              <a:t>ISCC Independent Smallholder Program </a:t>
            </a:r>
            <a:r>
              <a:rPr lang="en-US" sz="2600" dirty="0"/>
              <a:t>reduces barriers keeping small farmers from becoming certified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ISCC works on developing solutions for the certification of palm-based </a:t>
            </a:r>
            <a:r>
              <a:rPr lang="en-US" sz="2600" b="1" dirty="0"/>
              <a:t>low-ILUC biofuels</a:t>
            </a:r>
          </a:p>
          <a:p>
            <a:r>
              <a:rPr lang="en-US" sz="2600" dirty="0"/>
              <a:t>Certified companies can benefit from </a:t>
            </a:r>
            <a:r>
              <a:rPr lang="en-US" sz="2600" b="1" dirty="0"/>
              <a:t>price premiums</a:t>
            </a:r>
            <a:r>
              <a:rPr lang="en-US" sz="2600" dirty="0"/>
              <a:t> and </a:t>
            </a:r>
            <a:r>
              <a:rPr lang="en-US" sz="2600" b="1" dirty="0"/>
              <a:t>market access</a:t>
            </a:r>
          </a:p>
          <a:p>
            <a:pPr marL="0" indent="0">
              <a:buNone/>
            </a:pPr>
            <a:endParaRPr lang="es-GT" dirty="0"/>
          </a:p>
        </p:txBody>
      </p:sp>
      <p:pic>
        <p:nvPicPr>
          <p:cNvPr id="6" name="Bild 19" descr="palm-1464660_1920.jpg">
            <a:extLst>
              <a:ext uri="{FF2B5EF4-FFF2-40B4-BE49-F238E27FC236}">
                <a16:creationId xmlns:a16="http://schemas.microsoft.com/office/drawing/2014/main" id="{9895C95D-612E-8D41-8A42-61558EF7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56" r="21484"/>
          <a:stretch/>
        </p:blipFill>
        <p:spPr>
          <a:xfrm>
            <a:off x="8176985" y="1942755"/>
            <a:ext cx="3176814" cy="4581969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25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9631017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Upcoming events and trainings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11C2E-4433-4F62-9711-85BD64A6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474" y="2024406"/>
            <a:ext cx="6701589" cy="465311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The next </a:t>
            </a:r>
            <a:r>
              <a:rPr lang="en-GB" b="1" dirty="0"/>
              <a:t>Regional Committee Meeting Latin America </a:t>
            </a:r>
            <a:r>
              <a:rPr lang="en-GB" dirty="0"/>
              <a:t>will take place in Guatemala: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21 January 2020, Guatemala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Regional Committee Meeting </a:t>
            </a:r>
            <a:r>
              <a:rPr lang="en-GB" b="1" dirty="0"/>
              <a:t>North America: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19 November 2019, Las Vegas, USA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10th Global Sustainability Conference</a:t>
            </a:r>
            <a:r>
              <a:rPr lang="en-GB" dirty="0"/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12 February 2020, Brussels, Belgium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ISCC </a:t>
            </a:r>
            <a:r>
              <a:rPr lang="de-DE" b="1" dirty="0"/>
              <a:t>EU </a:t>
            </a:r>
            <a:r>
              <a:rPr lang="de-DE" b="1" dirty="0" err="1"/>
              <a:t>and</a:t>
            </a:r>
            <a:r>
              <a:rPr lang="de-DE" b="1" dirty="0"/>
              <a:t> PLUS Basic Training: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05 – 07 November 2019, Cologne, Germany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20 – 22 November 2019, Las Vegas, USA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03 – 05 </a:t>
            </a:r>
            <a:r>
              <a:rPr lang="de-DE" dirty="0" err="1"/>
              <a:t>December</a:t>
            </a:r>
            <a:r>
              <a:rPr lang="de-DE" dirty="0"/>
              <a:t> 2019, Jakarta, </a:t>
            </a:r>
            <a:r>
              <a:rPr lang="de-DE" dirty="0" err="1"/>
              <a:t>Indonesia</a:t>
            </a: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GT" dirty="0"/>
              <a:t>All upcoming Trainings and Events are announced here: </a:t>
            </a:r>
            <a:r>
              <a:rPr lang="es-GT" dirty="0">
                <a:hlinkClick r:id="rId2"/>
              </a:rPr>
              <a:t>https://www.iscc-system.org/trainings-events/trainings/</a:t>
            </a:r>
            <a:r>
              <a:rPr lang="es-GT" dirty="0"/>
              <a:t> </a:t>
            </a:r>
          </a:p>
        </p:txBody>
      </p:sp>
      <p:pic>
        <p:nvPicPr>
          <p:cNvPr id="8" name="Grafik 7" descr="Ein Bild, das Himmel, draußen, Berg, Hafen enthält.&#10;&#10;Automatisch generierte Beschreibung">
            <a:extLst>
              <a:ext uri="{FF2B5EF4-FFF2-40B4-BE49-F238E27FC236}">
                <a16:creationId xmlns:a16="http://schemas.microsoft.com/office/drawing/2014/main" id="{087E7456-1F24-904E-9A5D-9B28B05D8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3" r="30865"/>
          <a:stretch/>
        </p:blipFill>
        <p:spPr>
          <a:xfrm>
            <a:off x="8176984" y="2130577"/>
            <a:ext cx="3176815" cy="4394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38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26804" y="2772752"/>
            <a:ext cx="8042137" cy="2387600"/>
          </a:xfrm>
        </p:spPr>
        <p:txBody>
          <a:bodyPr>
            <a:normAutofit/>
          </a:bodyPr>
          <a:lstStyle/>
          <a:p>
            <a:pPr algn="r"/>
            <a:br>
              <a:rPr lang="es-ES" sz="4400" b="1" dirty="0">
                <a:solidFill>
                  <a:prstClr val="black"/>
                </a:solidFill>
              </a:rPr>
            </a:br>
            <a:r>
              <a:rPr lang="es-ES" sz="4400" b="1" dirty="0">
                <a:solidFill>
                  <a:prstClr val="black"/>
                </a:solidFill>
              </a:rPr>
              <a:t>Muchas Gracias por su atención!</a:t>
            </a:r>
            <a:br>
              <a:rPr lang="es-ES" sz="4400" b="1" dirty="0">
                <a:solidFill>
                  <a:prstClr val="black"/>
                </a:solidFill>
              </a:rPr>
            </a:br>
            <a:r>
              <a:rPr lang="es-ES" sz="4400" b="1" dirty="0" err="1">
                <a:solidFill>
                  <a:prstClr val="black"/>
                </a:solidFill>
              </a:rPr>
              <a:t>Many</a:t>
            </a:r>
            <a:r>
              <a:rPr lang="es-ES" sz="4400" b="1" dirty="0">
                <a:solidFill>
                  <a:prstClr val="black"/>
                </a:solidFill>
              </a:rPr>
              <a:t> </a:t>
            </a:r>
            <a:r>
              <a:rPr lang="es-ES" sz="4400" b="1" dirty="0" err="1">
                <a:solidFill>
                  <a:prstClr val="black"/>
                </a:solidFill>
              </a:rPr>
              <a:t>Thanks</a:t>
            </a:r>
            <a:r>
              <a:rPr lang="es-ES" sz="4400" b="1" dirty="0">
                <a:solidFill>
                  <a:prstClr val="black"/>
                </a:solidFill>
              </a:rPr>
              <a:t> </a:t>
            </a:r>
            <a:r>
              <a:rPr lang="es-ES" sz="4400" b="1" dirty="0" err="1">
                <a:solidFill>
                  <a:prstClr val="black"/>
                </a:solidFill>
              </a:rPr>
              <a:t>for</a:t>
            </a:r>
            <a:r>
              <a:rPr lang="es-ES" sz="4400" b="1" dirty="0">
                <a:solidFill>
                  <a:prstClr val="black"/>
                </a:solidFill>
              </a:rPr>
              <a:t> </a:t>
            </a:r>
            <a:r>
              <a:rPr lang="es-ES" sz="4400" b="1" dirty="0" err="1">
                <a:solidFill>
                  <a:prstClr val="black"/>
                </a:solidFill>
              </a:rPr>
              <a:t>your</a:t>
            </a:r>
            <a:r>
              <a:rPr lang="es-ES" sz="4400" b="1" dirty="0">
                <a:solidFill>
                  <a:prstClr val="black"/>
                </a:solidFill>
              </a:rPr>
              <a:t> </a:t>
            </a:r>
            <a:r>
              <a:rPr lang="es-ES" sz="4400" b="1" dirty="0" err="1">
                <a:solidFill>
                  <a:prstClr val="black"/>
                </a:solidFill>
              </a:rPr>
              <a:t>attention</a:t>
            </a:r>
            <a:r>
              <a:rPr lang="es-ES" sz="4400" b="1" dirty="0">
                <a:solidFill>
                  <a:prstClr val="black"/>
                </a:solidFill>
              </a:rPr>
              <a:t>!</a:t>
            </a:r>
            <a:endParaRPr lang="es-ES" b="1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19C8E1F-1BA4-EE4E-BAA1-45A238E5218D}"/>
              </a:ext>
            </a:extLst>
          </p:cNvPr>
          <p:cNvSpPr txBox="1">
            <a:spLocks/>
          </p:cNvSpPr>
          <p:nvPr/>
        </p:nvSpPr>
        <p:spPr>
          <a:xfrm>
            <a:off x="409073" y="5311102"/>
            <a:ext cx="11277600" cy="75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None/>
              <a:tabLst/>
              <a:defRPr sz="13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708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3905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81025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8A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Dr Norbert Schmitz, ISCC System GmbH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8A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Hohenzollernring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72, 50672 Cologne, Germany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8A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Email: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schmitz@iscc-system.org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8A0"/>
              </a:buClr>
              <a:buSzTx/>
              <a:buFont typeface="Wingdings" pitchFamily="2" charset="2"/>
              <a:buNone/>
              <a:tabLst/>
              <a:defRPr/>
            </a:pPr>
            <a:r>
              <a:rPr lang="en-GB" sz="2000" dirty="0">
                <a:solidFill>
                  <a:schemeClr val="tx1"/>
                </a:solidFill>
                <a:hlinkClick r:id="rId4"/>
              </a:rPr>
              <a:t>www.iscc-system.org</a:t>
            </a:r>
            <a:endParaRPr lang="en-GB" sz="20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8A0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5">
            <a:extLst>
              <a:ext uri="{FF2B5EF4-FFF2-40B4-BE49-F238E27FC236}">
                <a16:creationId xmlns:a16="http://schemas.microsoft.com/office/drawing/2014/main" id="{29781F6B-33CD-D74F-AA20-9E3E4215B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74" b="25074"/>
          <a:stretch/>
        </p:blipFill>
        <p:spPr>
          <a:xfrm>
            <a:off x="2475069" y="895217"/>
            <a:ext cx="7593873" cy="25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Pflanze, draußen, Boden enthält.&#10;&#10;Automatisch generierte Beschreibung">
            <a:extLst>
              <a:ext uri="{FF2B5EF4-FFF2-40B4-BE49-F238E27FC236}">
                <a16:creationId xmlns:a16="http://schemas.microsoft.com/office/drawing/2014/main" id="{9C7027A1-8A72-4640-9370-24D22CD52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CBE7779-F0BE-3249-8A96-65A459C507FE}"/>
              </a:ext>
            </a:extLst>
          </p:cNvPr>
          <p:cNvSpPr txBox="1">
            <a:spLocks/>
          </p:cNvSpPr>
          <p:nvPr/>
        </p:nvSpPr>
        <p:spPr>
          <a:xfrm>
            <a:off x="1722782" y="563907"/>
            <a:ext cx="10469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3600" b="1" dirty="0"/>
              <a:t>Agenda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4BA9958-8B9E-184E-AD82-FD19DB4A2194}"/>
              </a:ext>
            </a:extLst>
          </p:cNvPr>
          <p:cNvSpPr txBox="1"/>
          <p:nvPr/>
        </p:nvSpPr>
        <p:spPr>
          <a:xfrm>
            <a:off x="1779246" y="1767364"/>
            <a:ext cx="11209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GB" sz="4000" dirty="0"/>
              <a:t>01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F631CFCF-9EB3-1D4E-891A-B4BF988973A3}"/>
              </a:ext>
            </a:extLst>
          </p:cNvPr>
          <p:cNvSpPr txBox="1">
            <a:spLocks/>
          </p:cNvSpPr>
          <p:nvPr/>
        </p:nvSpPr>
        <p:spPr>
          <a:xfrm>
            <a:off x="1779248" y="2477418"/>
            <a:ext cx="7103490" cy="3615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indent="0" algn="ctr" defTabSz="914400" rtl="0" eaLnBrk="1" latinLnBrk="0" hangingPunct="1"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b="1" dirty="0">
                <a:solidFill>
                  <a:schemeClr val="tx1"/>
                </a:solidFill>
              </a:rPr>
              <a:t>Current trends and challenges in the palm oil market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9F2AA57-C277-1140-BFA0-02EE6FAF6E40}"/>
              </a:ext>
            </a:extLst>
          </p:cNvPr>
          <p:cNvCxnSpPr>
            <a:cxnSpLocks/>
          </p:cNvCxnSpPr>
          <p:nvPr/>
        </p:nvCxnSpPr>
        <p:spPr>
          <a:xfrm>
            <a:off x="1806141" y="2434909"/>
            <a:ext cx="7114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9C02E1-33DF-8F42-A11B-52167C04FF81}"/>
              </a:ext>
            </a:extLst>
          </p:cNvPr>
          <p:cNvSpPr txBox="1"/>
          <p:nvPr/>
        </p:nvSpPr>
        <p:spPr>
          <a:xfrm>
            <a:off x="1779246" y="2944584"/>
            <a:ext cx="11209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GB" sz="4000" dirty="0"/>
              <a:t>02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624B20F-3A03-FF46-9547-10A2C5191D78}"/>
              </a:ext>
            </a:extLst>
          </p:cNvPr>
          <p:cNvSpPr txBox="1">
            <a:spLocks/>
          </p:cNvSpPr>
          <p:nvPr/>
        </p:nvSpPr>
        <p:spPr>
          <a:xfrm>
            <a:off x="1779248" y="3654638"/>
            <a:ext cx="7103490" cy="3615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indent="0" algn="r" defTabSz="914400" rtl="0" eaLnBrk="1" latinLnBrk="0" hangingPunct="1"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b="1" dirty="0">
                <a:solidFill>
                  <a:schemeClr val="tx1"/>
                </a:solidFill>
              </a:rPr>
              <a:t>ISCC as a solution provider for the palm sector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0DD33C6-F267-344A-A3CD-BF6B7191571F}"/>
              </a:ext>
            </a:extLst>
          </p:cNvPr>
          <p:cNvCxnSpPr>
            <a:cxnSpLocks/>
          </p:cNvCxnSpPr>
          <p:nvPr/>
        </p:nvCxnSpPr>
        <p:spPr>
          <a:xfrm>
            <a:off x="1806141" y="3612129"/>
            <a:ext cx="7114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4569B4E6-3690-A541-BA4F-B42A8E03D148}"/>
              </a:ext>
            </a:extLst>
          </p:cNvPr>
          <p:cNvSpPr txBox="1"/>
          <p:nvPr/>
        </p:nvSpPr>
        <p:spPr>
          <a:xfrm>
            <a:off x="1779246" y="4109945"/>
            <a:ext cx="11209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GB" sz="4000" dirty="0"/>
              <a:t>03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414FF33-8A41-0C49-93BE-3535AD126C6A}"/>
              </a:ext>
            </a:extLst>
          </p:cNvPr>
          <p:cNvSpPr txBox="1">
            <a:spLocks/>
          </p:cNvSpPr>
          <p:nvPr/>
        </p:nvSpPr>
        <p:spPr>
          <a:xfrm>
            <a:off x="1779248" y="4819999"/>
            <a:ext cx="7103490" cy="36158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Low ILUC certification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EE96A54-D1AB-C048-B0C2-DF9F500CA930}"/>
              </a:ext>
            </a:extLst>
          </p:cNvPr>
          <p:cNvCxnSpPr>
            <a:cxnSpLocks/>
          </p:cNvCxnSpPr>
          <p:nvPr/>
        </p:nvCxnSpPr>
        <p:spPr>
          <a:xfrm>
            <a:off x="1806141" y="4777490"/>
            <a:ext cx="7114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C943883-E367-6241-8945-F7FF55C9BD84}"/>
              </a:ext>
            </a:extLst>
          </p:cNvPr>
          <p:cNvSpPr txBox="1"/>
          <p:nvPr/>
        </p:nvSpPr>
        <p:spPr>
          <a:xfrm>
            <a:off x="1779246" y="5281067"/>
            <a:ext cx="11209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GB" sz="4000" dirty="0"/>
              <a:t>04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806FC7F5-0C3D-054A-8C06-75FC90CA1E4F}"/>
              </a:ext>
            </a:extLst>
          </p:cNvPr>
          <p:cNvSpPr txBox="1">
            <a:spLocks/>
          </p:cNvSpPr>
          <p:nvPr/>
        </p:nvSpPr>
        <p:spPr>
          <a:xfrm>
            <a:off x="1779248" y="5991121"/>
            <a:ext cx="7103490" cy="36158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Conclusions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EE52166-7238-F841-B277-23B0F9A85DE8}"/>
              </a:ext>
            </a:extLst>
          </p:cNvPr>
          <p:cNvCxnSpPr>
            <a:cxnSpLocks/>
          </p:cNvCxnSpPr>
          <p:nvPr/>
        </p:nvCxnSpPr>
        <p:spPr>
          <a:xfrm>
            <a:off x="1806141" y="5948612"/>
            <a:ext cx="7114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8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6645C3-94DB-BB49-9F1B-E2C43E9F7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47"/>
          <a:stretch/>
        </p:blipFill>
        <p:spPr>
          <a:xfrm>
            <a:off x="8282721" y="5299057"/>
            <a:ext cx="1946946" cy="14199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469218" cy="1325563"/>
          </a:xfrm>
        </p:spPr>
        <p:txBody>
          <a:bodyPr>
            <a:noAutofit/>
          </a:bodyPr>
          <a:lstStyle/>
          <a:p>
            <a:r>
              <a:rPr lang="en-GB" sz="3600" b="1" dirty="0"/>
              <a:t>There is rising concern about the environmental impact of palm oil production, resulting in a reputational loss</a:t>
            </a:r>
          </a:p>
        </p:txBody>
      </p:sp>
      <p:pic>
        <p:nvPicPr>
          <p:cNvPr id="9" name="Grafik 8" descr="Ein Bild, das Säugetier, Tier, Primat, draußen enthält.&#10;&#10;Automatisch generierte Beschreibung">
            <a:extLst>
              <a:ext uri="{FF2B5EF4-FFF2-40B4-BE49-F238E27FC236}">
                <a16:creationId xmlns:a16="http://schemas.microsoft.com/office/drawing/2014/main" id="{1AF10A1D-19CA-DE44-804E-5BE395ED0D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3106"/>
          <a:stretch/>
        </p:blipFill>
        <p:spPr>
          <a:xfrm>
            <a:off x="8282721" y="3720736"/>
            <a:ext cx="1946946" cy="1408237"/>
          </a:xfrm>
          <a:prstGeom prst="rect">
            <a:avLst/>
          </a:prstGeom>
        </p:spPr>
      </p:pic>
      <p:pic>
        <p:nvPicPr>
          <p:cNvPr id="11" name="Grafik 10" descr="Ein Bild, das Berg, draußen enthält.&#10;&#10;Automatisch generierte Beschreibung">
            <a:extLst>
              <a:ext uri="{FF2B5EF4-FFF2-40B4-BE49-F238E27FC236}">
                <a16:creationId xmlns:a16="http://schemas.microsoft.com/office/drawing/2014/main" id="{A5C50476-35E7-3A4F-874C-63D9F12A7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3934" r="17658" b="32494"/>
          <a:stretch/>
        </p:blipFill>
        <p:spPr>
          <a:xfrm>
            <a:off x="8282721" y="2142415"/>
            <a:ext cx="1946946" cy="1408237"/>
          </a:xfrm>
          <a:prstGeom prst="rect">
            <a:avLst/>
          </a:prstGeom>
        </p:spPr>
      </p:pic>
      <p:sp>
        <p:nvSpPr>
          <p:cNvPr id="15" name="Dreieck 14">
            <a:extLst>
              <a:ext uri="{FF2B5EF4-FFF2-40B4-BE49-F238E27FC236}">
                <a16:creationId xmlns:a16="http://schemas.microsoft.com/office/drawing/2014/main" id="{003D4807-A3AD-A447-8DBC-3E9FB99B9FB1}"/>
              </a:ext>
            </a:extLst>
          </p:cNvPr>
          <p:cNvSpPr/>
          <p:nvPr/>
        </p:nvSpPr>
        <p:spPr>
          <a:xfrm rot="5400000">
            <a:off x="5152635" y="4098353"/>
            <a:ext cx="4520398" cy="6530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3A63CFB-5E4A-AD4A-8BC7-6EC1C4B6DE23}"/>
              </a:ext>
            </a:extLst>
          </p:cNvPr>
          <p:cNvSpPr txBox="1"/>
          <p:nvPr/>
        </p:nvSpPr>
        <p:spPr>
          <a:xfrm>
            <a:off x="10393042" y="2727183"/>
            <a:ext cx="149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Deforestation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05E517E-72C2-0246-BDF0-B0757E3CCE03}"/>
              </a:ext>
            </a:extLst>
          </p:cNvPr>
          <p:cNvSpPr txBox="1"/>
          <p:nvPr/>
        </p:nvSpPr>
        <p:spPr>
          <a:xfrm>
            <a:off x="10393042" y="4203505"/>
            <a:ext cx="184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Ecological </a:t>
            </a:r>
          </a:p>
          <a:p>
            <a:r>
              <a:rPr lang="en-GB"/>
              <a:t>impact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C21C59C-214A-B642-B53A-FE05B13D4BD1}"/>
              </a:ext>
            </a:extLst>
          </p:cNvPr>
          <p:cNvSpPr txBox="1"/>
          <p:nvPr/>
        </p:nvSpPr>
        <p:spPr>
          <a:xfrm>
            <a:off x="10401844" y="5680010"/>
            <a:ext cx="184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Social </a:t>
            </a:r>
          </a:p>
          <a:p>
            <a:r>
              <a:rPr lang="en-GB"/>
              <a:t>impact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9E8A7DC-74FD-414E-BA52-43CCA4301CE3}"/>
              </a:ext>
            </a:extLst>
          </p:cNvPr>
          <p:cNvSpPr/>
          <p:nvPr/>
        </p:nvSpPr>
        <p:spPr>
          <a:xfrm>
            <a:off x="1996323" y="2325705"/>
            <a:ext cx="1997194" cy="19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„Every minute 30 soccer fields are lost to palm plantations.“</a:t>
            </a:r>
            <a:br>
              <a:rPr lang="en-GB"/>
            </a:br>
            <a:endParaRPr lang="en-GB"/>
          </a:p>
          <a:p>
            <a:r>
              <a:rPr lang="en-GB" sz="1200"/>
              <a:t>Source: Frankfurter Allgemeine Zeitung, 04/2019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F98DCDF-C956-354F-9A07-FECA9F741E6B}"/>
              </a:ext>
            </a:extLst>
          </p:cNvPr>
          <p:cNvSpPr/>
          <p:nvPr/>
        </p:nvSpPr>
        <p:spPr>
          <a:xfrm>
            <a:off x="4467377" y="2325705"/>
            <a:ext cx="1997194" cy="19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„Worlwide over 19 milion hectare are used for palm oil plantations.“</a:t>
            </a:r>
          </a:p>
          <a:p>
            <a:endParaRPr lang="en-GB"/>
          </a:p>
          <a:p>
            <a:r>
              <a:rPr lang="en-GB" sz="1200"/>
              <a:t>Source: WWF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5E86523-3F01-FA4C-8981-79AA980E04CC}"/>
              </a:ext>
            </a:extLst>
          </p:cNvPr>
          <p:cNvSpPr/>
          <p:nvPr/>
        </p:nvSpPr>
        <p:spPr>
          <a:xfrm>
            <a:off x="1996323" y="4526670"/>
            <a:ext cx="1997194" cy="19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„Palm oil is the leading cause of orangutan extinction.“</a:t>
            </a:r>
          </a:p>
          <a:p>
            <a:endParaRPr lang="en-GB"/>
          </a:p>
          <a:p>
            <a:r>
              <a:rPr lang="en-GB" sz="1200"/>
              <a:t>Source: Orangutan foundation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949A3A3-A34D-C24B-9D6E-1A07217F69A2}"/>
              </a:ext>
            </a:extLst>
          </p:cNvPr>
          <p:cNvSpPr/>
          <p:nvPr/>
        </p:nvSpPr>
        <p:spPr>
          <a:xfrm>
            <a:off x="4467377" y="4526670"/>
            <a:ext cx="1997194" cy="19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„Major human rights issues at Indonesian palm oil companies.“</a:t>
            </a:r>
          </a:p>
          <a:p>
            <a:endParaRPr lang="en-GB"/>
          </a:p>
          <a:p>
            <a:r>
              <a:rPr lang="en-GB" sz="1200"/>
              <a:t>Source: cnvinternationaal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78834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469218" cy="1325563"/>
          </a:xfrm>
        </p:spPr>
        <p:txBody>
          <a:bodyPr>
            <a:noAutofit/>
          </a:bodyPr>
          <a:lstStyle/>
          <a:p>
            <a:r>
              <a:rPr lang="es-GT" sz="3600" b="1" dirty="0"/>
              <a:t>Palm imports into Germany have decreased significantly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98EE115-8EBC-5545-B2A7-5FBA97E1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2" y="1576942"/>
            <a:ext cx="10285882" cy="46376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GB" sz="2200" dirty="0"/>
              <a:t>Around </a:t>
            </a:r>
            <a:r>
              <a:rPr lang="en-GB" sz="2200" b="1" dirty="0"/>
              <a:t>60% of the imported Palm in the EU is used for fuel- and energy production</a:t>
            </a:r>
            <a:r>
              <a:rPr lang="en-GB" sz="2200" dirty="0"/>
              <a:t> </a:t>
            </a:r>
          </a:p>
          <a:p>
            <a:pPr>
              <a:spcBef>
                <a:spcPts val="400"/>
              </a:spcBef>
            </a:pPr>
            <a:r>
              <a:rPr lang="en-GB" sz="2200" dirty="0"/>
              <a:t>EU has rated palm as a high-</a:t>
            </a:r>
            <a:r>
              <a:rPr lang="en-GB" sz="2200" dirty="0" err="1"/>
              <a:t>iLUC</a:t>
            </a:r>
            <a:r>
              <a:rPr lang="en-GB" sz="2200" dirty="0"/>
              <a:t> risk feedstock (Delegated Act 2019/807)</a:t>
            </a:r>
          </a:p>
          <a:p>
            <a:pPr>
              <a:spcBef>
                <a:spcPts val="400"/>
              </a:spcBef>
            </a:pPr>
            <a:r>
              <a:rPr lang="en-GB" sz="2200" dirty="0"/>
              <a:t>France will ban Palm oil from the energy sector from January 2020 onwards</a:t>
            </a:r>
          </a:p>
          <a:p>
            <a:pPr>
              <a:spcBef>
                <a:spcPts val="400"/>
              </a:spcBef>
            </a:pPr>
            <a:r>
              <a:rPr lang="en-GB" sz="2200" dirty="0"/>
              <a:t>Over </a:t>
            </a:r>
            <a:r>
              <a:rPr lang="en-GB" sz="2200" b="1" dirty="0"/>
              <a:t>30% of the imports </a:t>
            </a:r>
            <a:r>
              <a:rPr lang="en-GB" sz="2200" dirty="0"/>
              <a:t>are used by the </a:t>
            </a:r>
            <a:r>
              <a:rPr lang="en-GB" sz="2200" b="1" dirty="0"/>
              <a:t>food and cosmetics </a:t>
            </a:r>
            <a:r>
              <a:rPr lang="en-GB" sz="2200" dirty="0"/>
              <a:t>industries</a:t>
            </a:r>
          </a:p>
          <a:p>
            <a:pPr>
              <a:spcBef>
                <a:spcPts val="400"/>
              </a:spcBef>
            </a:pPr>
            <a:r>
              <a:rPr lang="en-GB" sz="2200" dirty="0"/>
              <a:t>Palm imports to Germany and the EU have lately been decreasing</a:t>
            </a:r>
          </a:p>
          <a:p>
            <a:endParaRPr lang="en-GB" sz="2400" dirty="0"/>
          </a:p>
          <a:p>
            <a:endParaRPr lang="en-GB" sz="2400" dirty="0"/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7F57841D-EA07-6A48-9FED-E582F7F83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08700"/>
              </p:ext>
            </p:extLst>
          </p:nvPr>
        </p:nvGraphicFramePr>
        <p:xfrm>
          <a:off x="1172053" y="3595955"/>
          <a:ext cx="5421252" cy="306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1FDEA4F-615D-BD49-BCC6-9FE0C03F5AC6}"/>
              </a:ext>
            </a:extLst>
          </p:cNvPr>
          <p:cNvSpPr txBox="1"/>
          <p:nvPr/>
        </p:nvSpPr>
        <p:spPr>
          <a:xfrm>
            <a:off x="804314" y="6596390"/>
            <a:ext cx="8794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*</a:t>
            </a:r>
            <a:r>
              <a:rPr lang="de-DE" sz="1050" dirty="0" err="1"/>
              <a:t>Sources</a:t>
            </a:r>
            <a:r>
              <a:rPr lang="de-DE" sz="1050" dirty="0"/>
              <a:t>: </a:t>
            </a:r>
            <a:r>
              <a:rPr lang="de-DE" sz="1050" dirty="0" err="1"/>
              <a:t>Answer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Federal </a:t>
            </a:r>
            <a:r>
              <a:rPr lang="de-DE" sz="1050" dirty="0" err="1"/>
              <a:t>Government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a </a:t>
            </a:r>
            <a:r>
              <a:rPr lang="de-DE" sz="1050" dirty="0" err="1"/>
              <a:t>request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Green Party, 06/19; United States Department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Agriculture</a:t>
            </a:r>
            <a:endParaRPr lang="de-DE" sz="1050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7D1F1FAD-AC5B-8541-9773-50D5E82D8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323143"/>
              </p:ext>
            </p:extLst>
          </p:nvPr>
        </p:nvGraphicFramePr>
        <p:xfrm>
          <a:off x="6990348" y="3595955"/>
          <a:ext cx="5018316" cy="3262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720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F75F2EF-E364-0042-939F-B580262A43FB}"/>
              </a:ext>
            </a:extLst>
          </p:cNvPr>
          <p:cNvSpPr/>
          <p:nvPr/>
        </p:nvSpPr>
        <p:spPr>
          <a:xfrm>
            <a:off x="195943" y="2304001"/>
            <a:ext cx="11843657" cy="4107685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469218" cy="1325563"/>
          </a:xfrm>
        </p:spPr>
        <p:txBody>
          <a:bodyPr>
            <a:noAutofit/>
          </a:bodyPr>
          <a:lstStyle/>
          <a:p>
            <a:r>
              <a:rPr lang="es-GT" sz="3600" b="1" dirty="0"/>
              <a:t>The global production of palm oil is still increasing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98EE115-8EBC-5545-B2A7-5FBA97E1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2" y="1889470"/>
            <a:ext cx="9563527" cy="4637650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1FDEA4F-615D-BD49-BCC6-9FE0C03F5AC6}"/>
              </a:ext>
            </a:extLst>
          </p:cNvPr>
          <p:cNvSpPr txBox="1"/>
          <p:nvPr/>
        </p:nvSpPr>
        <p:spPr>
          <a:xfrm>
            <a:off x="740227" y="6571420"/>
            <a:ext cx="8794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*Source: </a:t>
            </a:r>
            <a:r>
              <a:rPr lang="de-DE" sz="1050" dirty="0">
                <a:hlinkClick r:id="rId3"/>
              </a:rPr>
              <a:t>United States Department </a:t>
            </a:r>
            <a:r>
              <a:rPr lang="de-DE" sz="1050" dirty="0" err="1">
                <a:hlinkClick r:id="rId3"/>
              </a:rPr>
              <a:t>for</a:t>
            </a:r>
            <a:r>
              <a:rPr lang="de-DE" sz="1050" dirty="0">
                <a:hlinkClick r:id="rId3"/>
              </a:rPr>
              <a:t> </a:t>
            </a:r>
            <a:r>
              <a:rPr lang="de-DE" sz="1050" dirty="0" err="1">
                <a:hlinkClick r:id="rId3"/>
              </a:rPr>
              <a:t>Agriculture</a:t>
            </a:r>
            <a:r>
              <a:rPr lang="de-DE" sz="1050" dirty="0"/>
              <a:t>: 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894447F1-3A73-184F-8C24-8DC06135C1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22223"/>
              </p:ext>
            </p:extLst>
          </p:nvPr>
        </p:nvGraphicFramePr>
        <p:xfrm>
          <a:off x="470807" y="2522009"/>
          <a:ext cx="5929993" cy="366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DEBB884-828F-3748-AFFA-05E28EDE72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89622"/>
              </p:ext>
            </p:extLst>
          </p:nvPr>
        </p:nvGraphicFramePr>
        <p:xfrm>
          <a:off x="6778171" y="2533358"/>
          <a:ext cx="5153724" cy="365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7ACAFFEE-4C5C-A645-ADB7-9412F6283D4B}"/>
              </a:ext>
            </a:extLst>
          </p:cNvPr>
          <p:cNvSpPr txBox="1"/>
          <p:nvPr/>
        </p:nvSpPr>
        <p:spPr>
          <a:xfrm>
            <a:off x="470807" y="6085392"/>
            <a:ext cx="525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Included are the palm oil producing countries Indonesia, Malaysia, Thailand, Colombia, Nigeria and other</a:t>
            </a:r>
          </a:p>
        </p:txBody>
      </p:sp>
    </p:spTree>
    <p:extLst>
      <p:ext uri="{BB962C8B-B14F-4D97-AF65-F5344CB8AC3E}">
        <p14:creationId xmlns:p14="http://schemas.microsoft.com/office/powerpoint/2010/main" val="330945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2E4605E-5B13-164E-BE6C-B0156E8D3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7" r="1"/>
          <a:stretch/>
        </p:blipFill>
        <p:spPr>
          <a:xfrm>
            <a:off x="8116090" y="5179258"/>
            <a:ext cx="1911013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469218" cy="1325563"/>
          </a:xfrm>
        </p:spPr>
        <p:txBody>
          <a:bodyPr>
            <a:noAutofit/>
          </a:bodyPr>
          <a:lstStyle/>
          <a:p>
            <a:r>
              <a:rPr lang="en-GB" sz="3600" b="1" dirty="0"/>
              <a:t>Certification is becoming a prerequisite for market access, also in the food and chemicals sector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6109254-01C8-7943-A557-6D8E55B4043F}"/>
              </a:ext>
            </a:extLst>
          </p:cNvPr>
          <p:cNvSpPr/>
          <p:nvPr/>
        </p:nvSpPr>
        <p:spPr>
          <a:xfrm>
            <a:off x="1293408" y="3007693"/>
            <a:ext cx="26343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„REWE Group has committed itself to the exclusive use of </a:t>
            </a:r>
            <a:r>
              <a:rPr lang="en-GB" sz="2000" b="1" dirty="0"/>
              <a:t>100 per cent certified palm (kernel) oil.</a:t>
            </a:r>
            <a:r>
              <a:rPr lang="en-GB" sz="2000" dirty="0"/>
              <a:t>„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38293D-D5C4-F64D-964B-E37730FC0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7"/>
          <a:stretch/>
        </p:blipFill>
        <p:spPr>
          <a:xfrm>
            <a:off x="1367492" y="1889470"/>
            <a:ext cx="2095863" cy="11182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B6FC5F0-6BCA-2F42-8CC6-0E76E642CA23}"/>
              </a:ext>
            </a:extLst>
          </p:cNvPr>
          <p:cNvSpPr/>
          <p:nvPr/>
        </p:nvSpPr>
        <p:spPr>
          <a:xfrm>
            <a:off x="4069339" y="3556104"/>
            <a:ext cx="2886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“Nestlé is committed to using </a:t>
            </a:r>
            <a:r>
              <a:rPr lang="en-GB" sz="2000" b="1" dirty="0"/>
              <a:t>100% responsibly sourced palm oil </a:t>
            </a:r>
            <a:r>
              <a:rPr lang="en-GB" sz="2000" dirty="0"/>
              <a:t>by 2020.“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DCB760-3D1E-7946-8407-A36CCA79B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997" y="2625793"/>
            <a:ext cx="2606506" cy="75344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4ECAAEA-76FF-A24F-BAA7-175A4099286D}"/>
              </a:ext>
            </a:extLst>
          </p:cNvPr>
          <p:cNvSpPr/>
          <p:nvPr/>
        </p:nvSpPr>
        <p:spPr>
          <a:xfrm>
            <a:off x="9857031" y="4986202"/>
            <a:ext cx="2376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„Our ambition is to </a:t>
            </a:r>
            <a:r>
              <a:rPr lang="en-GB" sz="2000" b="1" dirty="0"/>
              <a:t>make sustainable palm oil commonplace</a:t>
            </a:r>
            <a:r>
              <a:rPr lang="en-GB" sz="2000" dirty="0"/>
              <a:t>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5C799C-6962-3040-9AE4-AA430F5AE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4647" y="3891131"/>
            <a:ext cx="1106533" cy="110653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FC37F39-2D9F-0448-B853-C828A37E77F3}"/>
              </a:ext>
            </a:extLst>
          </p:cNvPr>
          <p:cNvSpPr/>
          <p:nvPr/>
        </p:nvSpPr>
        <p:spPr>
          <a:xfrm>
            <a:off x="7237428" y="2921635"/>
            <a:ext cx="3182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„Mondelēz International is </a:t>
            </a:r>
            <a:r>
              <a:rPr lang="en-GB" sz="2000" b="1" dirty="0"/>
              <a:t>committed to sourcing palm oil sustainably</a:t>
            </a:r>
            <a:r>
              <a:rPr lang="en-GB" sz="2000" dirty="0"/>
              <a:t> and eradicating deforestation and human rights violations in the palm oil supply.“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8BCF96-0851-F348-8435-E35B99C8C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139" y="2049989"/>
            <a:ext cx="2748588" cy="85466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AA47DD8-3E39-6641-A39E-D90C56301A71}"/>
              </a:ext>
            </a:extLst>
          </p:cNvPr>
          <p:cNvSpPr/>
          <p:nvPr/>
        </p:nvSpPr>
        <p:spPr>
          <a:xfrm>
            <a:off x="5909565" y="5072599"/>
            <a:ext cx="265572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„W</a:t>
            </a:r>
            <a:r>
              <a:rPr lang="en-GB" dirty="0"/>
              <a:t>e’ve created and implemented a </a:t>
            </a:r>
            <a:r>
              <a:rPr lang="en-GB" b="1" dirty="0"/>
              <a:t>No-Deforestation, No Peat, No Exploitation</a:t>
            </a:r>
            <a:r>
              <a:rPr lang="en-GB" dirty="0"/>
              <a:t>—or No DPE—Policy</a:t>
            </a:r>
            <a:r>
              <a:rPr lang="en-GB" sz="2000" dirty="0"/>
              <a:t>.“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EF22442-4172-284C-9547-3FF460E3B317}"/>
              </a:ext>
            </a:extLst>
          </p:cNvPr>
          <p:cNvSpPr/>
          <p:nvPr/>
        </p:nvSpPr>
        <p:spPr>
          <a:xfrm>
            <a:off x="844248" y="5047447"/>
            <a:ext cx="33668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“BASF shifts its Personal Care portfolio and will offer palm-based specialties for the cosmetics industry </a:t>
            </a:r>
            <a:r>
              <a:rPr lang="en-GB" sz="2000" b="1" dirty="0"/>
              <a:t>exclusively as certified sustainable</a:t>
            </a:r>
            <a:r>
              <a:rPr lang="en-GB" sz="2000" dirty="0"/>
              <a:t>.”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3FEEA7E-4905-AD46-B4B9-D052AECAB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948" y="5090852"/>
            <a:ext cx="1359794" cy="13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5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469218" cy="1325563"/>
          </a:xfrm>
        </p:spPr>
        <p:txBody>
          <a:bodyPr>
            <a:noAutofit/>
          </a:bodyPr>
          <a:lstStyle/>
          <a:p>
            <a:r>
              <a:rPr lang="es-GT" sz="3600" b="1" dirty="0"/>
              <a:t>ISCC certification is the solution - ISCC is one of the leading certification schemes applied on a global scale</a:t>
            </a:r>
          </a:p>
        </p:txBody>
      </p:sp>
      <p:pic>
        <p:nvPicPr>
          <p:cNvPr id="6" name="Inhaltsplatzhalter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3DBC2D2-C132-C949-BC19-3DAB518F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552973"/>
            <a:ext cx="11094720" cy="4921214"/>
          </a:xfrm>
          <a:prstGeom prst="rect">
            <a:avLst/>
          </a:prstGeom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F04C196-3CD0-144B-8EA6-ABD750BA96DD}"/>
              </a:ext>
            </a:extLst>
          </p:cNvPr>
          <p:cNvSpPr/>
          <p:nvPr/>
        </p:nvSpPr>
        <p:spPr>
          <a:xfrm>
            <a:off x="3641557" y="5700080"/>
            <a:ext cx="5334001" cy="1015663"/>
          </a:xfrm>
          <a:prstGeom prst="rect">
            <a:avLst/>
          </a:prstGeom>
          <a:solidFill>
            <a:srgbClr val="FFFFFF">
              <a:alpha val="89412"/>
            </a:srgbClr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/>
            <a:r>
              <a:rPr lang="en-GB" sz="2000" b="1" dirty="0"/>
              <a:t>Over 250 palm oil mills </a:t>
            </a:r>
            <a:r>
              <a:rPr lang="en-GB" sz="2000" dirty="0"/>
              <a:t>are certified under ISCC.</a:t>
            </a:r>
          </a:p>
          <a:p>
            <a:pPr marL="285750" indent="-285750"/>
            <a:r>
              <a:rPr lang="en-GB" sz="2000" dirty="0"/>
              <a:t>Currently there are </a:t>
            </a:r>
            <a:r>
              <a:rPr lang="en-GB" sz="2000" b="1" dirty="0"/>
              <a:t>432 valid ISCC certificates </a:t>
            </a:r>
            <a:r>
              <a:rPr lang="en-GB" sz="2000" dirty="0"/>
              <a:t>for </a:t>
            </a:r>
          </a:p>
          <a:p>
            <a:pPr marL="285750" indent="-285750"/>
            <a:r>
              <a:rPr lang="en-GB" sz="2000" dirty="0"/>
              <a:t>companies handling palm.</a:t>
            </a:r>
          </a:p>
        </p:txBody>
      </p:sp>
    </p:spTree>
    <p:extLst>
      <p:ext uri="{BB962C8B-B14F-4D97-AF65-F5344CB8AC3E}">
        <p14:creationId xmlns:p14="http://schemas.microsoft.com/office/powerpoint/2010/main" val="195597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56A02-1CAD-47AD-BFA4-6BF70508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563907"/>
            <a:ext cx="10125229" cy="1325563"/>
          </a:xfrm>
        </p:spPr>
        <p:txBody>
          <a:bodyPr>
            <a:normAutofit/>
          </a:bodyPr>
          <a:lstStyle/>
          <a:p>
            <a:r>
              <a:rPr lang="es-GT" sz="3600" b="1" dirty="0"/>
              <a:t>ISCC certification gives </a:t>
            </a:r>
            <a:r>
              <a:rPr lang="es-GT" sz="3600" b="1" u="sng" dirty="0"/>
              <a:t>access to various markets </a:t>
            </a:r>
            <a:r>
              <a:rPr lang="es-GT" sz="3600" b="1" dirty="0"/>
              <a:t>and certified companies can profit from </a:t>
            </a:r>
            <a:r>
              <a:rPr lang="es-GT" sz="3600" b="1" u="sng" dirty="0"/>
              <a:t>price premiums</a:t>
            </a:r>
          </a:p>
        </p:txBody>
      </p:sp>
      <p:sp>
        <p:nvSpPr>
          <p:cNvPr id="26" name="Dreieck 25">
            <a:extLst>
              <a:ext uri="{FF2B5EF4-FFF2-40B4-BE49-F238E27FC236}">
                <a16:creationId xmlns:a16="http://schemas.microsoft.com/office/drawing/2014/main" id="{B695553E-4D5A-EE47-9239-55E46C9BB1D1}"/>
              </a:ext>
            </a:extLst>
          </p:cNvPr>
          <p:cNvSpPr/>
          <p:nvPr/>
        </p:nvSpPr>
        <p:spPr>
          <a:xfrm rot="10800000">
            <a:off x="1834226" y="3367260"/>
            <a:ext cx="3923468" cy="497726"/>
          </a:xfrm>
          <a:prstGeom prst="triangle">
            <a:avLst>
              <a:gd name="adj" fmla="val 5028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Dreieck 26">
            <a:extLst>
              <a:ext uri="{FF2B5EF4-FFF2-40B4-BE49-F238E27FC236}">
                <a16:creationId xmlns:a16="http://schemas.microsoft.com/office/drawing/2014/main" id="{0745E628-C671-164F-858B-4ABC6A96AF70}"/>
              </a:ext>
            </a:extLst>
          </p:cNvPr>
          <p:cNvSpPr/>
          <p:nvPr/>
        </p:nvSpPr>
        <p:spPr>
          <a:xfrm rot="10800000">
            <a:off x="7094304" y="3367259"/>
            <a:ext cx="3923468" cy="497726"/>
          </a:xfrm>
          <a:prstGeom prst="triangle">
            <a:avLst>
              <a:gd name="adj" fmla="val 5028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9295CA-3B08-CB43-94ED-E750A43F7724}"/>
              </a:ext>
            </a:extLst>
          </p:cNvPr>
          <p:cNvSpPr/>
          <p:nvPr/>
        </p:nvSpPr>
        <p:spPr>
          <a:xfrm>
            <a:off x="2556379" y="2424660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474747"/>
                </a:solidFill>
                <a:cs typeface="Arial"/>
              </a:rPr>
              <a:t>ISCC EU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3BE6187-A17E-3A46-B1E6-70AB7769E36D}"/>
              </a:ext>
            </a:extLst>
          </p:cNvPr>
          <p:cNvSpPr txBox="1"/>
          <p:nvPr/>
        </p:nvSpPr>
        <p:spPr>
          <a:xfrm>
            <a:off x="7720351" y="2402764"/>
            <a:ext cx="206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474747"/>
                </a:solidFill>
                <a:latin typeface="Arial"/>
                <a:cs typeface="Arial"/>
              </a:rPr>
              <a:t>ISCC PLUS</a:t>
            </a:r>
          </a:p>
        </p:txBody>
      </p:sp>
      <p:pic>
        <p:nvPicPr>
          <p:cNvPr id="30" name="Bild 6" descr="ISCC_Siegel EPS.eps">
            <a:extLst>
              <a:ext uri="{FF2B5EF4-FFF2-40B4-BE49-F238E27FC236}">
                <a16:creationId xmlns:a16="http://schemas.microsoft.com/office/drawing/2014/main" id="{181A3486-D592-0545-8330-CCCEF5126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338" y="2110205"/>
            <a:ext cx="1058988" cy="1058988"/>
          </a:xfrm>
          <a:prstGeom prst="rect">
            <a:avLst/>
          </a:prstGeom>
        </p:spPr>
      </p:pic>
      <p:pic>
        <p:nvPicPr>
          <p:cNvPr id="31" name="Bild 8" descr="ISCC_plus.eps">
            <a:extLst>
              <a:ext uri="{FF2B5EF4-FFF2-40B4-BE49-F238E27FC236}">
                <a16:creationId xmlns:a16="http://schemas.microsoft.com/office/drawing/2014/main" id="{9E7C70AD-5C19-914C-BF04-DA58BF6AF1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76" y="2110205"/>
            <a:ext cx="1058987" cy="1035144"/>
          </a:xfrm>
          <a:prstGeom prst="rect">
            <a:avLst/>
          </a:prstGeom>
        </p:spPr>
      </p:pic>
      <p:pic>
        <p:nvPicPr>
          <p:cNvPr id="32" name="Bild 9">
            <a:extLst>
              <a:ext uri="{FF2B5EF4-FFF2-40B4-BE49-F238E27FC236}">
                <a16:creationId xmlns:a16="http://schemas.microsoft.com/office/drawing/2014/main" id="{F552DFA4-04F5-DD46-992D-9A4D4168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625" y="4628234"/>
            <a:ext cx="2665693" cy="17771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Bild 40" descr="icon-big-energy.pdf">
            <a:extLst>
              <a:ext uri="{FF2B5EF4-FFF2-40B4-BE49-F238E27FC236}">
                <a16:creationId xmlns:a16="http://schemas.microsoft.com/office/drawing/2014/main" id="{C9D8B856-DC7B-DA44-9C41-7307A5EB74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785" y="4744356"/>
            <a:ext cx="1036291" cy="1036291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B08781C0-FD6D-A541-802E-DE1942261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046" y="5431034"/>
            <a:ext cx="2121399" cy="1171505"/>
          </a:xfrm>
          <a:prstGeom prst="rect">
            <a:avLst/>
          </a:prstGeom>
          <a:blipFill dpi="0" rotWithShape="1">
            <a:blip r:embed="rId6" cstate="screen">
              <a:alphaModFix amt="4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777777">
                <a:alpha val="74998"/>
              </a:srgbClr>
            </a:outerShdw>
          </a:effectLst>
        </p:spPr>
        <p:txBody>
          <a:bodyPr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6B8A66DB-40FC-6141-9603-0D8C3A455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578" y="5427287"/>
            <a:ext cx="2096117" cy="1171505"/>
          </a:xfrm>
          <a:prstGeom prst="rect">
            <a:avLst/>
          </a:prstGeom>
          <a:blipFill dpi="0" rotWithShape="1">
            <a:blip r:embed="rId7" cstate="screen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777777">
                <a:alpha val="74998"/>
              </a:srgbClr>
            </a:outerShdw>
          </a:effectLst>
        </p:spPr>
        <p:txBody>
          <a:bodyPr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kern="0" dirty="0">
                <a:solidFill>
                  <a:schemeClr val="tx2"/>
                </a:solidFill>
                <a:latin typeface="Arial"/>
                <a:cs typeface="Arial"/>
              </a:rPr>
              <a:t>Feed</a:t>
            </a:r>
            <a:endParaRPr kumimoji="0" lang="de-DE" sz="18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9F527AA2-D72B-ED41-B0E1-1A80D783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578" y="4158604"/>
            <a:ext cx="2085508" cy="1171505"/>
          </a:xfrm>
          <a:prstGeom prst="rect">
            <a:avLst/>
          </a:prstGeom>
          <a:blipFill dpi="0" rotWithShape="1">
            <a:blip r:embed="rId8" cstate="screen">
              <a:alphaModFix am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777777">
                <a:alpha val="74998"/>
              </a:srgbClr>
            </a:outerShdw>
          </a:effectLst>
        </p:spPr>
        <p:txBody>
          <a:bodyPr lIns="108000" tIns="108000" rIns="108000" bIns="108000" anchor="ctr">
            <a:noAutofit/>
          </a:bodyPr>
          <a:lstStyle/>
          <a:p>
            <a:r>
              <a:rPr lang="de-DE" sz="1400" b="1" kern="0" dirty="0" err="1">
                <a:solidFill>
                  <a:schemeClr val="tx2"/>
                </a:solidFill>
                <a:latin typeface="Arial"/>
                <a:cs typeface="Arial"/>
              </a:rPr>
              <a:t>Energy</a:t>
            </a:r>
            <a:r>
              <a:rPr lang="de-DE" sz="1400" b="1" kern="0" dirty="0">
                <a:solidFill>
                  <a:schemeClr val="tx2"/>
                </a:solidFill>
                <a:latin typeface="Arial"/>
                <a:cs typeface="Arial"/>
              </a:rPr>
              <a:t> +</a:t>
            </a:r>
          </a:p>
          <a:p>
            <a:r>
              <a:rPr lang="de-DE" sz="1400" b="1" kern="0" dirty="0" err="1">
                <a:solidFill>
                  <a:schemeClr val="tx2"/>
                </a:solidFill>
                <a:latin typeface="Arial"/>
                <a:cs typeface="Arial"/>
              </a:rPr>
              <a:t>Biofuels</a:t>
            </a:r>
            <a:br>
              <a:rPr lang="de-DE" sz="1400" b="1" kern="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400" b="1" kern="0" dirty="0">
                <a:solidFill>
                  <a:schemeClr val="tx2"/>
                </a:solidFill>
                <a:latin typeface="Arial"/>
                <a:cs typeface="Arial"/>
              </a:rPr>
              <a:t>markets</a:t>
            </a:r>
            <a:br>
              <a:rPr lang="en-GB" sz="1400" b="1" kern="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600" b="1" kern="0" dirty="0">
                <a:solidFill>
                  <a:schemeClr val="tx2"/>
                </a:solidFill>
                <a:latin typeface="Arial"/>
                <a:cs typeface="Arial"/>
              </a:rPr>
              <a:t>outside </a:t>
            </a:r>
            <a:br>
              <a:rPr lang="en-GB" sz="1400" b="1" kern="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400" b="1" kern="0" dirty="0">
                <a:solidFill>
                  <a:schemeClr val="tx2"/>
                </a:solidFill>
                <a:latin typeface="Arial"/>
                <a:cs typeface="Arial"/>
              </a:rPr>
              <a:t>the EU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4D3E863A-66D5-6E45-94AE-168BA66EB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046" y="4143855"/>
            <a:ext cx="2120400" cy="1171505"/>
          </a:xfrm>
          <a:prstGeom prst="rect">
            <a:avLst/>
          </a:prstGeom>
          <a:blipFill dpi="0" rotWithShape="1">
            <a:blip r:embed="rId9" cstate="screen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777777">
                <a:alpha val="74998"/>
              </a:srgbClr>
            </a:outerShdw>
          </a:effectLst>
        </p:spPr>
        <p:txBody>
          <a:bodyPr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u="none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Food</a:t>
            </a:r>
            <a:r>
              <a:rPr kumimoji="0" lang="de-DE" b="1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           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8" name="Bild 35" descr="icon-big-feed.pdf">
            <a:extLst>
              <a:ext uri="{FF2B5EF4-FFF2-40B4-BE49-F238E27FC236}">
                <a16:creationId xmlns:a16="http://schemas.microsoft.com/office/drawing/2014/main" id="{219EFACF-A101-1348-AA76-6C7230F2D9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65" y="5516799"/>
            <a:ext cx="972000" cy="972000"/>
          </a:xfrm>
          <a:prstGeom prst="rect">
            <a:avLst/>
          </a:prstGeom>
        </p:spPr>
      </p:pic>
      <p:pic>
        <p:nvPicPr>
          <p:cNvPr id="39" name="Bild 39" descr="icon-big-bio-products.pdf">
            <a:extLst>
              <a:ext uri="{FF2B5EF4-FFF2-40B4-BE49-F238E27FC236}">
                <a16:creationId xmlns:a16="http://schemas.microsoft.com/office/drawing/2014/main" id="{BD3753BC-F51F-014E-91E3-71F52C9A3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670" y="5516799"/>
            <a:ext cx="972000" cy="972000"/>
          </a:xfrm>
          <a:prstGeom prst="rect">
            <a:avLst/>
          </a:prstGeom>
        </p:spPr>
      </p:pic>
      <p:pic>
        <p:nvPicPr>
          <p:cNvPr id="40" name="Bild 37" descr="icon-big-food.pdf">
            <a:extLst>
              <a:ext uri="{FF2B5EF4-FFF2-40B4-BE49-F238E27FC236}">
                <a16:creationId xmlns:a16="http://schemas.microsoft.com/office/drawing/2014/main" id="{78EC77CC-20D7-B041-A3A2-14991131FD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670" y="4247295"/>
            <a:ext cx="972000" cy="972000"/>
          </a:xfrm>
          <a:prstGeom prst="rect">
            <a:avLst/>
          </a:prstGeom>
        </p:spPr>
      </p:pic>
      <p:pic>
        <p:nvPicPr>
          <p:cNvPr id="41" name="Bild 33" descr="icon-big-energy.pdf">
            <a:extLst>
              <a:ext uri="{FF2B5EF4-FFF2-40B4-BE49-F238E27FC236}">
                <a16:creationId xmlns:a16="http://schemas.microsoft.com/office/drawing/2014/main" id="{1AFB47F6-2722-784D-BF13-1D24E7021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65" y="4242297"/>
            <a:ext cx="972000" cy="972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4AB0E7E5-338F-7E40-B22E-EF523E568ABC}"/>
              </a:ext>
            </a:extLst>
          </p:cNvPr>
          <p:cNvSpPr txBox="1"/>
          <p:nvPr/>
        </p:nvSpPr>
        <p:spPr>
          <a:xfrm>
            <a:off x="1780786" y="3991107"/>
            <a:ext cx="411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Biofuels</a:t>
            </a: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For markets inside the EU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47B8468-40F0-844C-812B-C57E643D9D8F}"/>
              </a:ext>
            </a:extLst>
          </p:cNvPr>
          <p:cNvSpPr txBox="1"/>
          <p:nvPr/>
        </p:nvSpPr>
        <p:spPr>
          <a:xfrm>
            <a:off x="9125775" y="5565469"/>
            <a:ext cx="1557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Industrial </a:t>
            </a:r>
            <a:r>
              <a:rPr lang="de-DE" b="1" dirty="0" err="1">
                <a:solidFill>
                  <a:schemeClr val="tx2"/>
                </a:solidFill>
              </a:rPr>
              <a:t>appli</a:t>
            </a:r>
            <a:r>
              <a:rPr lang="de-DE" b="1" dirty="0">
                <a:solidFill>
                  <a:schemeClr val="tx2"/>
                </a:solidFill>
              </a:rPr>
              <a:t>-</a:t>
            </a:r>
          </a:p>
          <a:p>
            <a:pPr algn="l"/>
            <a:r>
              <a:rPr lang="de-DE" b="1" dirty="0" err="1">
                <a:solidFill>
                  <a:schemeClr val="tx2"/>
                </a:solidFill>
              </a:rPr>
              <a:t>cations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FD09B5D-D2E9-F045-9057-E45F15023430}"/>
              </a:ext>
            </a:extLst>
          </p:cNvPr>
          <p:cNvSpPr/>
          <p:nvPr/>
        </p:nvSpPr>
        <p:spPr>
          <a:xfrm>
            <a:off x="6594746" y="1864956"/>
            <a:ext cx="4993235" cy="486047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D4D8FCE9-B79F-7840-8FC8-7067D662E518}"/>
              </a:ext>
            </a:extLst>
          </p:cNvPr>
          <p:cNvSpPr/>
          <p:nvPr/>
        </p:nvSpPr>
        <p:spPr>
          <a:xfrm>
            <a:off x="1378349" y="1884037"/>
            <a:ext cx="4993235" cy="486047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92750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Microsoft Office PowerPoint</Application>
  <PresentationFormat>Panorámica</PresentationFormat>
  <Paragraphs>208</Paragraphs>
  <Slides>22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Tema de Office</vt:lpstr>
      <vt:lpstr>La certificación ISCC como respuesta a los desafíos de mercado del sector del aceite de palma</vt:lpstr>
      <vt:lpstr>Congreso Palmero C//PAL III</vt:lpstr>
      <vt:lpstr>Presentación de PowerPoint</vt:lpstr>
      <vt:lpstr>There is rising concern about the environmental impact of palm oil production, resulting in a reputational loss</vt:lpstr>
      <vt:lpstr>Palm imports into Germany have decreased significantly</vt:lpstr>
      <vt:lpstr>The global production of palm oil is still increasing</vt:lpstr>
      <vt:lpstr>Certification is becoming a prerequisite for market access, also in the food and chemicals sector</vt:lpstr>
      <vt:lpstr>ISCC certification is the solution - ISCC is one of the leading certification schemes applied on a global scale</vt:lpstr>
      <vt:lpstr>ISCC certification gives access to various markets and certified companies can profit from price premiums</vt:lpstr>
      <vt:lpstr>ISCC is recognized by different Governments, important voluntary initiatives of brand owners and individual companies </vt:lpstr>
      <vt:lpstr>ISCC provides solutions for sustainable palm with fully traceable supply chains</vt:lpstr>
      <vt:lpstr>ISCC certifies deforestation-free supply chains and satisfies the rising demand for sustainable products</vt:lpstr>
      <vt:lpstr>ISCC uses innovative tools to conduct risk assessments and to verify land use change</vt:lpstr>
      <vt:lpstr>ISCC offers wide expertise in GHG calculation and supports companies in reducing their carbon footprint</vt:lpstr>
      <vt:lpstr>Social criteria are very important within ISCC –  Principle 4: No violation of human, labour and land rights</vt:lpstr>
      <vt:lpstr>The ISCC Smallholder Program reduces the burden, risks and costs for smallholders</vt:lpstr>
      <vt:lpstr>Palm is determined as a high iLUC-risk feedstock by the European Commission</vt:lpstr>
      <vt:lpstr>In case palm fulfils one of the three additionality measures, the feedstock may qualify as low iLUC risk</vt:lpstr>
      <vt:lpstr>ISCC is actively involved in the current iLUC debate</vt:lpstr>
      <vt:lpstr>Conclusions</vt:lpstr>
      <vt:lpstr>Upcoming events and trainings</vt:lpstr>
      <vt:lpstr> Muchas Gracias por su atención! Many 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“LA PALMICULTURA SOSTENIBLE, NUESTRO COMPROMISO”</dc:title>
  <dc:creator>Fernando</dc:creator>
  <cp:lastModifiedBy>Grepalma Grepalma</cp:lastModifiedBy>
  <cp:revision>155</cp:revision>
  <dcterms:created xsi:type="dcterms:W3CDTF">2019-03-05T19:10:35Z</dcterms:created>
  <dcterms:modified xsi:type="dcterms:W3CDTF">2019-09-26T02:18:19Z</dcterms:modified>
</cp:coreProperties>
</file>